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55E-5F39-47D2-940A-28FBD9CAD629}" type="datetimeFigureOut">
              <a:rPr lang="ko-KR" altLang="en-US" smtClean="0"/>
              <a:t>2009-11-24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92D1-F2DA-4899-BA04-39B9CC7EB6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55E-5F39-47D2-940A-28FBD9CAD629}" type="datetimeFigureOut">
              <a:rPr lang="ko-KR" altLang="en-US" smtClean="0"/>
              <a:t>2009-11-24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92D1-F2DA-4899-BA04-39B9CC7EB6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55E-5F39-47D2-940A-28FBD9CAD629}" type="datetimeFigureOut">
              <a:rPr lang="ko-KR" altLang="en-US" smtClean="0"/>
              <a:t>2009-11-24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92D1-F2DA-4899-BA04-39B9CC7EB6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55E-5F39-47D2-940A-28FBD9CAD629}" type="datetimeFigureOut">
              <a:rPr lang="ko-KR" altLang="en-US" smtClean="0"/>
              <a:t>2009-11-24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92D1-F2DA-4899-BA04-39B9CC7EB6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55E-5F39-47D2-940A-28FBD9CAD629}" type="datetimeFigureOut">
              <a:rPr lang="ko-KR" altLang="en-US" smtClean="0"/>
              <a:t>2009-11-24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92D1-F2DA-4899-BA04-39B9CC7EB6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55E-5F39-47D2-940A-28FBD9CAD629}" type="datetimeFigureOut">
              <a:rPr lang="ko-KR" altLang="en-US" smtClean="0"/>
              <a:t>2009-11-24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92D1-F2DA-4899-BA04-39B9CC7EB6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55E-5F39-47D2-940A-28FBD9CAD629}" type="datetimeFigureOut">
              <a:rPr lang="ko-KR" altLang="en-US" smtClean="0"/>
              <a:t>2009-11-24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92D1-F2DA-4899-BA04-39B9CC7EB6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55E-5F39-47D2-940A-28FBD9CAD629}" type="datetimeFigureOut">
              <a:rPr lang="ko-KR" altLang="en-US" smtClean="0"/>
              <a:t>2009-11-24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92D1-F2DA-4899-BA04-39B9CC7EB6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55E-5F39-47D2-940A-28FBD9CAD629}" type="datetimeFigureOut">
              <a:rPr lang="ko-KR" altLang="en-US" smtClean="0"/>
              <a:t>2009-11-24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92D1-F2DA-4899-BA04-39B9CC7EB6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55E-5F39-47D2-940A-28FBD9CAD629}" type="datetimeFigureOut">
              <a:rPr lang="ko-KR" altLang="en-US" smtClean="0"/>
              <a:t>2009-11-24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92D1-F2DA-4899-BA04-39B9CC7EB6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55E-5F39-47D2-940A-28FBD9CAD629}" type="datetimeFigureOut">
              <a:rPr lang="ko-KR" altLang="en-US" smtClean="0"/>
              <a:t>2009-11-24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92D1-F2DA-4899-BA04-39B9CC7EB6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D55E-5F39-47D2-940A-28FBD9CAD629}" type="datetimeFigureOut">
              <a:rPr lang="ko-KR" altLang="en-US" smtClean="0"/>
              <a:t>2009-11-24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92D1-F2DA-4899-BA04-39B9CC7EB6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85984" y="1857364"/>
            <a:ext cx="6000792" cy="1428760"/>
          </a:xfrm>
        </p:spPr>
        <p:txBody>
          <a:bodyPr>
            <a:normAutofit/>
          </a:bodyPr>
          <a:lstStyle/>
          <a:p>
            <a:r>
              <a:rPr lang="en-US" altLang="ko-KR" sz="6000" dirty="0" smtClean="0">
                <a:solidFill>
                  <a:srgbClr val="FF0000"/>
                </a:solidFill>
              </a:rPr>
              <a:t>“</a:t>
            </a:r>
            <a:r>
              <a:rPr lang="en-US" altLang="ko-KR" sz="6000" dirty="0" smtClean="0"/>
              <a:t>Appaloosa</a:t>
            </a:r>
            <a:r>
              <a:rPr lang="en-US" altLang="ko-KR" sz="6000" dirty="0" smtClean="0">
                <a:solidFill>
                  <a:srgbClr val="FF0000"/>
                </a:solidFill>
              </a:rPr>
              <a:t>”</a:t>
            </a:r>
            <a:endParaRPr lang="ko-KR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8728" y="457200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ko-KR" altLang="en-US" sz="2800" dirty="0" smtClean="0">
                <a:solidFill>
                  <a:schemeClr val="tx1"/>
                </a:solidFill>
              </a:rPr>
              <a:t>동물자원학과</a:t>
            </a:r>
            <a:endParaRPr lang="en-US" altLang="ko-KR" sz="2800" dirty="0" smtClean="0">
              <a:solidFill>
                <a:schemeClr val="tx1"/>
              </a:solidFill>
            </a:endParaRPr>
          </a:p>
          <a:p>
            <a:pPr algn="r"/>
            <a:r>
              <a:rPr lang="en-US" altLang="ko-KR" sz="2800" dirty="0" smtClean="0">
                <a:solidFill>
                  <a:schemeClr val="tx1"/>
                </a:solidFill>
              </a:rPr>
              <a:t>20639845</a:t>
            </a:r>
          </a:p>
          <a:p>
            <a:pPr algn="r"/>
            <a:r>
              <a:rPr lang="ko-KR" altLang="en-US" sz="2800" dirty="0" smtClean="0">
                <a:solidFill>
                  <a:schemeClr val="tx1"/>
                </a:solidFill>
              </a:rPr>
              <a:t>김영민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pic>
        <p:nvPicPr>
          <p:cNvPr id="4" name="그림 3" descr="appaloosa21_ajh5757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000372"/>
            <a:ext cx="323116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00948" cy="1143000"/>
          </a:xfrm>
        </p:spPr>
        <p:txBody>
          <a:bodyPr>
            <a:normAutofit/>
          </a:bodyPr>
          <a:lstStyle/>
          <a:p>
            <a:r>
              <a:rPr lang="ko-KR" altLang="en-US" sz="6000" dirty="0" smtClean="0">
                <a:solidFill>
                  <a:srgbClr val="00B0F0"/>
                </a:solidFill>
              </a:rPr>
              <a:t>기  원</a:t>
            </a:r>
            <a:endParaRPr lang="ko-KR" altLang="en-US" sz="6000" dirty="0">
              <a:solidFill>
                <a:srgbClr val="00B0F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329261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 </a:t>
            </a:r>
            <a:r>
              <a:rPr lang="ko-KR" altLang="en-US" sz="3400" dirty="0" smtClean="0"/>
              <a:t>본 </a:t>
            </a:r>
            <a:r>
              <a:rPr lang="ko-KR" altLang="en-US" sz="3400" dirty="0"/>
              <a:t>종의 </a:t>
            </a:r>
            <a:r>
              <a:rPr lang="ko-KR" altLang="en-US" sz="3400" dirty="0" smtClean="0"/>
              <a:t>기원에 </a:t>
            </a:r>
            <a:r>
              <a:rPr lang="ko-KR" altLang="en-US" sz="3400" dirty="0"/>
              <a:t>대해서는 일정하지 않으나</a:t>
            </a:r>
            <a:r>
              <a:rPr lang="en-US" altLang="ko-KR" sz="3400" dirty="0"/>
              <a:t>, 15</a:t>
            </a:r>
            <a:r>
              <a:rPr lang="ko-KR" altLang="en-US" sz="3400" dirty="0"/>
              <a:t>세기말에 스페인 사람들과 함께 신대륙에 건너 온 말이라는 것이 가장 확실하다</a:t>
            </a:r>
            <a:r>
              <a:rPr lang="en-US" altLang="ko-KR" sz="3400" dirty="0"/>
              <a:t>. </a:t>
            </a:r>
          </a:p>
          <a:p>
            <a:r>
              <a:rPr lang="ko-KR" altLang="en-US" sz="3400" dirty="0" smtClean="0"/>
              <a:t> 이 </a:t>
            </a:r>
            <a:r>
              <a:rPr lang="ko-KR" altLang="en-US" sz="3400" dirty="0"/>
              <a:t>말은 스페인 </a:t>
            </a:r>
            <a:r>
              <a:rPr lang="en-US" altLang="ko-KR" sz="3400" dirty="0"/>
              <a:t>· </a:t>
            </a:r>
            <a:r>
              <a:rPr lang="ko-KR" altLang="en-US" sz="3400" dirty="0" err="1"/>
              <a:t>무스탕이나</a:t>
            </a:r>
            <a:r>
              <a:rPr lang="ko-KR" altLang="en-US" sz="3400" dirty="0"/>
              <a:t> 남아메리카의 </a:t>
            </a:r>
            <a:r>
              <a:rPr lang="en-US" altLang="ko-KR" sz="3400" dirty="0" err="1"/>
              <a:t>Criollo</a:t>
            </a:r>
            <a:r>
              <a:rPr lang="ko-KR" altLang="en-US" sz="3400" dirty="0"/>
              <a:t>종과 마찬가지로 </a:t>
            </a:r>
            <a:r>
              <a:rPr lang="ko-KR" altLang="en-US" sz="3400" dirty="0" smtClean="0"/>
              <a:t>들판에 </a:t>
            </a:r>
            <a:r>
              <a:rPr lang="ko-KR" altLang="en-US" sz="3400" dirty="0"/>
              <a:t>풀어 놓아 어떤 말들은 인디언들이 사육하고</a:t>
            </a:r>
            <a:r>
              <a:rPr lang="en-US" altLang="ko-KR" sz="3400" dirty="0"/>
              <a:t>, </a:t>
            </a:r>
            <a:r>
              <a:rPr lang="ko-KR" altLang="en-US" sz="3400" dirty="0"/>
              <a:t>일부 말들은 야생화 하기도 했다</a:t>
            </a:r>
            <a:r>
              <a:rPr lang="en-US" altLang="ko-KR" sz="3400" dirty="0"/>
              <a:t>. </a:t>
            </a:r>
          </a:p>
          <a:p>
            <a:r>
              <a:rPr lang="en-US" altLang="ko-KR" sz="3400" dirty="0" smtClean="0"/>
              <a:t> Appaloosa</a:t>
            </a:r>
            <a:r>
              <a:rPr lang="ko-KR" altLang="en-US" sz="3400" dirty="0"/>
              <a:t>종은 발상지의 이름에 유래가 된 </a:t>
            </a:r>
            <a:r>
              <a:rPr lang="ko-KR" altLang="en-US" sz="3400" dirty="0" err="1" smtClean="0"/>
              <a:t>아이다호와</a:t>
            </a:r>
            <a:r>
              <a:rPr lang="ko-KR" altLang="en-US" sz="3400" dirty="0" smtClean="0"/>
              <a:t> </a:t>
            </a:r>
            <a:r>
              <a:rPr lang="ko-KR" altLang="en-US" sz="3400" dirty="0" err="1" smtClean="0"/>
              <a:t>팔르스강</a:t>
            </a:r>
            <a:r>
              <a:rPr lang="ko-KR" altLang="en-US" sz="3400" dirty="0" smtClean="0"/>
              <a:t> </a:t>
            </a:r>
            <a:r>
              <a:rPr lang="ko-KR" altLang="en-US" sz="3400" dirty="0"/>
              <a:t>부근 일대에 서식하고 있었으며</a:t>
            </a:r>
            <a:r>
              <a:rPr lang="en-US" altLang="ko-KR" sz="3400" dirty="0"/>
              <a:t>, </a:t>
            </a:r>
            <a:r>
              <a:rPr lang="ko-KR" altLang="en-US" sz="3400" dirty="0"/>
              <a:t>북미 인디언의 </a:t>
            </a:r>
            <a:r>
              <a:rPr lang="ko-KR" altLang="en-US" sz="3400" dirty="0" err="1"/>
              <a:t>네즈</a:t>
            </a:r>
            <a:r>
              <a:rPr lang="ko-KR" altLang="en-US" sz="3400" dirty="0"/>
              <a:t> </a:t>
            </a:r>
            <a:r>
              <a:rPr lang="en-US" altLang="ko-KR" sz="3400" dirty="0"/>
              <a:t>· </a:t>
            </a:r>
            <a:r>
              <a:rPr lang="ko-KR" altLang="en-US" sz="3400" dirty="0" err="1"/>
              <a:t>파스족만이</a:t>
            </a:r>
            <a:r>
              <a:rPr lang="ko-KR" altLang="en-US" sz="3400" dirty="0"/>
              <a:t> 사육하여</a:t>
            </a:r>
            <a:r>
              <a:rPr lang="en-US" altLang="ko-KR" sz="3400" dirty="0"/>
              <a:t>, </a:t>
            </a:r>
            <a:r>
              <a:rPr lang="ko-KR" altLang="en-US" sz="3400" dirty="0"/>
              <a:t>적절한 교배에 의해 본 종을 고정한 것이지만 </a:t>
            </a:r>
            <a:r>
              <a:rPr lang="ko-KR" altLang="en-US" sz="3400" dirty="0" err="1"/>
              <a:t>미국군에</a:t>
            </a:r>
            <a:r>
              <a:rPr lang="ko-KR" altLang="en-US" sz="3400" dirty="0"/>
              <a:t> 의해 멸종되었다</a:t>
            </a:r>
            <a:r>
              <a:rPr lang="en-US" altLang="ko-KR" sz="3400" dirty="0"/>
              <a:t>. </a:t>
            </a:r>
            <a:r>
              <a:rPr lang="ko-KR" altLang="en-US" sz="3400" dirty="0"/>
              <a:t>그 후 선발이 계속되어 </a:t>
            </a:r>
            <a:r>
              <a:rPr lang="en-US" altLang="ko-KR" sz="3400" dirty="0"/>
              <a:t>1938</a:t>
            </a:r>
            <a:r>
              <a:rPr lang="ko-KR" altLang="en-US" sz="3400" dirty="0"/>
              <a:t>년에 품종으로서 인정되었다</a:t>
            </a:r>
            <a:r>
              <a:rPr lang="en-US" altLang="ko-KR" sz="3400" dirty="0"/>
              <a:t>. </a:t>
            </a:r>
          </a:p>
          <a:p>
            <a:r>
              <a:rPr lang="ko-KR" altLang="en-US" sz="3400" dirty="0" smtClean="0"/>
              <a:t> 본 </a:t>
            </a:r>
            <a:r>
              <a:rPr lang="ko-KR" altLang="en-US" sz="3400" dirty="0"/>
              <a:t>종의 역사적인 배경을 보면 본 종과 같은 특징 있는 반점을 갖고 있는 말이 중국의 당나라</a:t>
            </a:r>
            <a:r>
              <a:rPr lang="en-US" altLang="ko-KR" sz="3400" dirty="0"/>
              <a:t>(7~10</a:t>
            </a:r>
            <a:r>
              <a:rPr lang="ko-KR" altLang="en-US" sz="3400" dirty="0"/>
              <a:t>세기</a:t>
            </a:r>
            <a:r>
              <a:rPr lang="en-US" altLang="ko-KR" sz="3400" dirty="0"/>
              <a:t>)</a:t>
            </a:r>
            <a:r>
              <a:rPr lang="ko-KR" altLang="en-US" sz="3400" dirty="0"/>
              <a:t>의 그림이나 페르시아의 예술에서</a:t>
            </a:r>
            <a:r>
              <a:rPr lang="en-US" altLang="ko-KR" sz="3400" dirty="0"/>
              <a:t>, </a:t>
            </a:r>
            <a:r>
              <a:rPr lang="ko-KR" altLang="en-US" sz="3400" dirty="0"/>
              <a:t>또 후기 구석기시대에 시작된 프랑스의 </a:t>
            </a:r>
            <a:r>
              <a:rPr lang="ko-KR" altLang="en-US" sz="3400" dirty="0" err="1"/>
              <a:t>뻬슈</a:t>
            </a:r>
            <a:r>
              <a:rPr lang="ko-KR" altLang="en-US" sz="3400" dirty="0"/>
              <a:t> </a:t>
            </a:r>
            <a:r>
              <a:rPr lang="en-US" altLang="ko-KR" sz="3400" dirty="0"/>
              <a:t>· </a:t>
            </a:r>
            <a:r>
              <a:rPr lang="ko-KR" altLang="en-US" sz="3400" dirty="0" err="1"/>
              <a:t>메르</a:t>
            </a:r>
            <a:r>
              <a:rPr lang="ko-KR" altLang="en-US" sz="3400" dirty="0"/>
              <a:t> 벽화에 나타나고 있다는 점이다</a:t>
            </a:r>
            <a:r>
              <a:rPr lang="en-US" altLang="ko-KR" sz="3400" dirty="0"/>
              <a:t>. </a:t>
            </a:r>
            <a:r>
              <a:rPr lang="ko-KR" altLang="en-US" sz="3400" dirty="0"/>
              <a:t>따라서 스페인 사람들과 함께한 이 말의 기원은 매우 오래되었다고 할 수 있을 것이다</a:t>
            </a:r>
            <a:r>
              <a:rPr lang="en-US" altLang="ko-K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00948" cy="1143000"/>
          </a:xfrm>
        </p:spPr>
        <p:txBody>
          <a:bodyPr>
            <a:normAutofit/>
          </a:bodyPr>
          <a:lstStyle/>
          <a:p>
            <a:r>
              <a:rPr lang="ko-KR" altLang="en-US" sz="6000" dirty="0" err="1" smtClean="0">
                <a:solidFill>
                  <a:srgbClr val="00B0F0"/>
                </a:solidFill>
              </a:rPr>
              <a:t>특</a:t>
            </a:r>
            <a:r>
              <a:rPr lang="ko-KR" altLang="en-US" sz="6000" dirty="0" smtClean="0">
                <a:solidFill>
                  <a:srgbClr val="00B0F0"/>
                </a:solidFill>
              </a:rPr>
              <a:t>  징</a:t>
            </a:r>
            <a:endParaRPr lang="ko-KR" altLang="en-US" sz="6000" dirty="0">
              <a:solidFill>
                <a:srgbClr val="00B0F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72032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ko-KR" altLang="en-US" dirty="0"/>
              <a:t>  본 종은 목양자의 승용마로</a:t>
            </a:r>
            <a:r>
              <a:rPr lang="en-US" altLang="ko-KR" dirty="0"/>
              <a:t>, </a:t>
            </a:r>
            <a:r>
              <a:rPr lang="ko-KR" altLang="en-US" dirty="0"/>
              <a:t>또는 기예나 오락에도 이용되고 있으나</a:t>
            </a:r>
            <a:r>
              <a:rPr lang="en-US" altLang="ko-KR" dirty="0"/>
              <a:t>, </a:t>
            </a:r>
            <a:r>
              <a:rPr lang="ko-KR" altLang="en-US" dirty="0"/>
              <a:t>본래는 고도의 능력이 요구되는 서커스 등에 알맞은 가치 있는 말이다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  </a:t>
            </a:r>
            <a:r>
              <a:rPr lang="ko-KR" altLang="en-US" dirty="0"/>
              <a:t>걸을 때 다리를 뻗는 모양은 너무도 멋지며</a:t>
            </a:r>
            <a:r>
              <a:rPr lang="en-US" altLang="ko-KR" dirty="0"/>
              <a:t>, </a:t>
            </a:r>
            <a:r>
              <a:rPr lang="ko-KR" altLang="en-US" dirty="0"/>
              <a:t>도약능력은 평균을 훨씬 뛰어 넘는다</a:t>
            </a:r>
            <a:r>
              <a:rPr lang="en-US" altLang="ko-KR" dirty="0"/>
              <a:t>. </a:t>
            </a:r>
            <a:r>
              <a:rPr lang="ko-KR" altLang="en-US" dirty="0"/>
              <a:t>외모를 보면 체형이 아주 좋고</a:t>
            </a:r>
            <a:r>
              <a:rPr lang="en-US" altLang="ko-KR" dirty="0"/>
              <a:t>, </a:t>
            </a:r>
            <a:r>
              <a:rPr lang="ko-KR" altLang="en-US" dirty="0"/>
              <a:t>머리가 아름다우며 기품이 있다</a:t>
            </a:r>
            <a:r>
              <a:rPr lang="en-US" altLang="ko-KR" dirty="0"/>
              <a:t>. </a:t>
            </a:r>
            <a:r>
              <a:rPr lang="ko-KR" altLang="en-US" dirty="0"/>
              <a:t>희귀한 모색을 갖고 있는 것과 특이한 외모가 잘 조화를 이룬 아름다움이 너무 멋있다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미국에서 </a:t>
            </a:r>
            <a:r>
              <a:rPr lang="ko-KR" altLang="en-US" dirty="0" err="1" smtClean="0"/>
              <a:t>인기있는</a:t>
            </a:r>
            <a:r>
              <a:rPr lang="ko-KR" altLang="en-US" dirty="0" smtClean="0"/>
              <a:t> 유색 품종의 말이다</a:t>
            </a:r>
            <a:r>
              <a:rPr lang="en-US" altLang="ko-KR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572164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ko-KR" altLang="en-US" sz="1900" dirty="0" smtClean="0">
                <a:latin typeface="+mn-ea"/>
              </a:rPr>
              <a:t>* 원산지 </a:t>
            </a:r>
            <a:r>
              <a:rPr lang="en-US" altLang="ko-KR" sz="1900" dirty="0">
                <a:latin typeface="+mn-ea"/>
              </a:rPr>
              <a:t>: </a:t>
            </a:r>
            <a:r>
              <a:rPr lang="ko-KR" altLang="en-US" sz="1900" dirty="0">
                <a:latin typeface="+mn-ea"/>
              </a:rPr>
              <a:t>미국 </a:t>
            </a:r>
          </a:p>
          <a:p>
            <a:pPr>
              <a:buNone/>
            </a:pPr>
            <a:r>
              <a:rPr lang="ko-KR" altLang="en-US" sz="1900" dirty="0" smtClean="0">
                <a:latin typeface="+mn-ea"/>
              </a:rPr>
              <a:t>* 체</a:t>
            </a:r>
            <a:r>
              <a:rPr lang="ko-KR" altLang="en-US" sz="1900" dirty="0">
                <a:latin typeface="+mn-ea"/>
              </a:rPr>
              <a:t>   고 </a:t>
            </a:r>
            <a:r>
              <a:rPr lang="en-US" altLang="ko-KR" sz="1900" dirty="0">
                <a:latin typeface="+mn-ea"/>
              </a:rPr>
              <a:t>: 145~155cm </a:t>
            </a:r>
          </a:p>
          <a:p>
            <a:pPr>
              <a:buNone/>
            </a:pPr>
            <a:r>
              <a:rPr lang="en-US" altLang="ko-KR" sz="1900" dirty="0" smtClean="0">
                <a:latin typeface="+mn-ea"/>
              </a:rPr>
              <a:t>* </a:t>
            </a:r>
            <a:r>
              <a:rPr lang="ko-KR" altLang="en-US" sz="1900" dirty="0" smtClean="0">
                <a:latin typeface="+mn-ea"/>
              </a:rPr>
              <a:t>체</a:t>
            </a:r>
            <a:r>
              <a:rPr lang="ko-KR" altLang="en-US" sz="1900" dirty="0">
                <a:latin typeface="+mn-ea"/>
              </a:rPr>
              <a:t>   중 </a:t>
            </a:r>
            <a:r>
              <a:rPr lang="en-US" altLang="ko-KR" sz="1900" dirty="0">
                <a:latin typeface="+mn-ea"/>
              </a:rPr>
              <a:t>: 400~580kg </a:t>
            </a:r>
          </a:p>
          <a:p>
            <a:pPr>
              <a:buNone/>
            </a:pPr>
            <a:r>
              <a:rPr lang="en-US" altLang="ko-KR" sz="1900" dirty="0" smtClean="0">
                <a:latin typeface="+mn-ea"/>
              </a:rPr>
              <a:t>* </a:t>
            </a:r>
            <a:r>
              <a:rPr lang="ko-KR" altLang="en-US" sz="1900" dirty="0" smtClean="0">
                <a:latin typeface="+mn-ea"/>
              </a:rPr>
              <a:t>체</a:t>
            </a:r>
            <a:r>
              <a:rPr lang="ko-KR" altLang="en-US" sz="1900" dirty="0">
                <a:latin typeface="+mn-ea"/>
              </a:rPr>
              <a:t>   격 </a:t>
            </a:r>
            <a:r>
              <a:rPr lang="en-US" altLang="ko-KR" sz="1900" dirty="0">
                <a:latin typeface="+mn-ea"/>
              </a:rPr>
              <a:t>: </a:t>
            </a:r>
            <a:r>
              <a:rPr lang="ko-KR" altLang="en-US" sz="1900" dirty="0">
                <a:latin typeface="+mn-ea"/>
              </a:rPr>
              <a:t>중등 정도 </a:t>
            </a:r>
          </a:p>
          <a:p>
            <a:pPr>
              <a:buNone/>
            </a:pPr>
            <a:r>
              <a:rPr lang="ko-KR" altLang="en-US" sz="1900" dirty="0" smtClean="0">
                <a:latin typeface="+mn-ea"/>
              </a:rPr>
              <a:t>* 모</a:t>
            </a:r>
            <a:r>
              <a:rPr lang="ko-KR" altLang="en-US" sz="1900" dirty="0">
                <a:latin typeface="+mn-ea"/>
              </a:rPr>
              <a:t>   색 </a:t>
            </a:r>
            <a:r>
              <a:rPr lang="en-US" altLang="ko-KR" sz="1900" dirty="0">
                <a:latin typeface="+mn-ea"/>
              </a:rPr>
              <a:t>: </a:t>
            </a:r>
            <a:r>
              <a:rPr lang="ko-KR" altLang="en-US" sz="1900" dirty="0">
                <a:latin typeface="+mn-ea"/>
              </a:rPr>
              <a:t>馬에 있는 반점의 색</a:t>
            </a:r>
            <a:r>
              <a:rPr lang="en-US" altLang="ko-KR" sz="1900" dirty="0">
                <a:latin typeface="+mn-ea"/>
              </a:rPr>
              <a:t>, </a:t>
            </a:r>
            <a:r>
              <a:rPr lang="ko-KR" altLang="en-US" sz="1900" dirty="0">
                <a:latin typeface="+mn-ea"/>
              </a:rPr>
              <a:t>밀도 및 모양 등에 의해 </a:t>
            </a:r>
            <a:r>
              <a:rPr lang="en-US" altLang="ko-KR" sz="1900" dirty="0">
                <a:latin typeface="+mn-ea"/>
              </a:rPr>
              <a:t>6</a:t>
            </a:r>
            <a:r>
              <a:rPr lang="ko-KR" altLang="en-US" sz="1900" dirty="0">
                <a:latin typeface="+mn-ea"/>
              </a:rPr>
              <a:t>개의 모색으로 나눠진다</a:t>
            </a:r>
            <a:r>
              <a:rPr lang="en-US" altLang="ko-KR" sz="1900" dirty="0">
                <a:latin typeface="+mn-ea"/>
              </a:rPr>
              <a:t>. </a:t>
            </a:r>
          </a:p>
          <a:p>
            <a:pPr>
              <a:buNone/>
            </a:pPr>
            <a:r>
              <a:rPr lang="en-US" altLang="ko-KR" sz="1900" dirty="0" smtClean="0">
                <a:latin typeface="+mn-ea"/>
              </a:rPr>
              <a:t>* </a:t>
            </a:r>
            <a:r>
              <a:rPr lang="ko-KR" altLang="en-US" sz="1900" dirty="0" smtClean="0">
                <a:latin typeface="+mn-ea"/>
              </a:rPr>
              <a:t>기</a:t>
            </a:r>
            <a:r>
              <a:rPr lang="ko-KR" altLang="en-US" sz="1900" dirty="0">
                <a:latin typeface="+mn-ea"/>
              </a:rPr>
              <a:t>   질 </a:t>
            </a:r>
            <a:r>
              <a:rPr lang="en-US" altLang="ko-KR" sz="1900" dirty="0">
                <a:latin typeface="+mn-ea"/>
              </a:rPr>
              <a:t>: </a:t>
            </a:r>
            <a:r>
              <a:rPr lang="ko-KR" altLang="en-US" sz="1900" dirty="0">
                <a:latin typeface="+mn-ea"/>
              </a:rPr>
              <a:t>온화</a:t>
            </a:r>
            <a:r>
              <a:rPr lang="en-US" altLang="ko-KR" sz="1900" dirty="0">
                <a:latin typeface="+mn-ea"/>
              </a:rPr>
              <a:t>, </a:t>
            </a:r>
            <a:r>
              <a:rPr lang="ko-KR" altLang="en-US" sz="1900" dirty="0">
                <a:latin typeface="+mn-ea"/>
              </a:rPr>
              <a:t>순종적 쾌활함 </a:t>
            </a:r>
          </a:p>
          <a:p>
            <a:pPr>
              <a:buNone/>
            </a:pPr>
            <a:r>
              <a:rPr lang="ko-KR" altLang="en-US" sz="1900" dirty="0" smtClean="0">
                <a:latin typeface="+mn-ea"/>
              </a:rPr>
              <a:t>* 용</a:t>
            </a:r>
            <a:r>
              <a:rPr lang="ko-KR" altLang="en-US" sz="1900" dirty="0">
                <a:latin typeface="+mn-ea"/>
              </a:rPr>
              <a:t>   도 </a:t>
            </a:r>
            <a:r>
              <a:rPr lang="en-US" altLang="ko-KR" sz="1900" dirty="0">
                <a:latin typeface="+mn-ea"/>
              </a:rPr>
              <a:t>: </a:t>
            </a:r>
            <a:r>
              <a:rPr lang="ko-KR" altLang="en-US" sz="1900" dirty="0">
                <a:latin typeface="+mn-ea"/>
              </a:rPr>
              <a:t>승용마 </a:t>
            </a:r>
          </a:p>
          <a:p>
            <a:pPr>
              <a:buNone/>
            </a:pPr>
            <a:r>
              <a:rPr lang="ko-KR" altLang="en-US" sz="1900" dirty="0" smtClean="0">
                <a:latin typeface="+mn-ea"/>
              </a:rPr>
              <a:t>* 장</a:t>
            </a:r>
            <a:r>
              <a:rPr lang="ko-KR" altLang="en-US" sz="1900" dirty="0">
                <a:latin typeface="+mn-ea"/>
              </a:rPr>
              <a:t>   점 </a:t>
            </a:r>
            <a:r>
              <a:rPr lang="en-US" altLang="ko-KR" sz="1900" dirty="0">
                <a:latin typeface="+mn-ea"/>
              </a:rPr>
              <a:t>: </a:t>
            </a:r>
            <a:r>
              <a:rPr lang="ko-KR" altLang="en-US" sz="1900" dirty="0">
                <a:latin typeface="+mn-ea"/>
              </a:rPr>
              <a:t>민첩</a:t>
            </a:r>
            <a:r>
              <a:rPr lang="en-US" altLang="ko-KR" sz="1900" dirty="0">
                <a:latin typeface="+mn-ea"/>
              </a:rPr>
              <a:t>, </a:t>
            </a:r>
            <a:r>
              <a:rPr lang="ko-KR" altLang="en-US" sz="1900" dirty="0">
                <a:latin typeface="+mn-ea"/>
              </a:rPr>
              <a:t>지구력이 풍부함</a:t>
            </a:r>
            <a:r>
              <a:rPr lang="en-US" altLang="ko-KR" sz="1900" dirty="0">
                <a:latin typeface="+mn-ea"/>
              </a:rPr>
              <a:t>. </a:t>
            </a:r>
          </a:p>
          <a:p>
            <a:pPr>
              <a:buNone/>
            </a:pPr>
            <a:r>
              <a:rPr lang="en-US" altLang="ko-KR" sz="1900" dirty="0" smtClean="0">
                <a:latin typeface="+mn-ea"/>
              </a:rPr>
              <a:t>* </a:t>
            </a:r>
            <a:r>
              <a:rPr lang="ko-KR" altLang="en-US" sz="1900" dirty="0" smtClean="0">
                <a:latin typeface="+mn-ea"/>
              </a:rPr>
              <a:t>두</a:t>
            </a:r>
            <a:r>
              <a:rPr lang="ko-KR" altLang="en-US" sz="1900" dirty="0">
                <a:latin typeface="+mn-ea"/>
              </a:rPr>
              <a:t>   부 </a:t>
            </a:r>
            <a:r>
              <a:rPr lang="en-US" altLang="ko-KR" sz="1900" dirty="0">
                <a:latin typeface="+mn-ea"/>
              </a:rPr>
              <a:t>: </a:t>
            </a:r>
            <a:r>
              <a:rPr lang="ko-KR" altLang="en-US" sz="1900" dirty="0" err="1">
                <a:latin typeface="+mn-ea"/>
              </a:rPr>
              <a:t>直頭로서</a:t>
            </a:r>
            <a:r>
              <a:rPr lang="ko-KR" altLang="en-US" sz="1900" dirty="0">
                <a:latin typeface="+mn-ea"/>
              </a:rPr>
              <a:t> 작다</a:t>
            </a:r>
            <a:r>
              <a:rPr lang="en-US" altLang="ko-KR" sz="1900" dirty="0">
                <a:latin typeface="+mn-ea"/>
              </a:rPr>
              <a:t>. </a:t>
            </a:r>
            <a:r>
              <a:rPr lang="ko-KR" altLang="en-US" sz="1900" dirty="0">
                <a:latin typeface="+mn-ea"/>
              </a:rPr>
              <a:t>눈은 크고 빛난다</a:t>
            </a:r>
            <a:r>
              <a:rPr lang="en-US" altLang="ko-KR" sz="1900" dirty="0">
                <a:latin typeface="+mn-ea"/>
              </a:rPr>
              <a:t>. </a:t>
            </a:r>
            <a:r>
              <a:rPr lang="ko-KR" altLang="en-US" sz="1900" dirty="0">
                <a:latin typeface="+mn-ea"/>
              </a:rPr>
              <a:t>귀는 선단이 가늘고 머리모양은 좋은 모양임</a:t>
            </a:r>
            <a:r>
              <a:rPr lang="en-US" altLang="ko-KR" sz="1900" dirty="0">
                <a:latin typeface="+mn-ea"/>
              </a:rPr>
              <a:t>. </a:t>
            </a:r>
          </a:p>
          <a:p>
            <a:pPr>
              <a:buNone/>
            </a:pPr>
            <a:r>
              <a:rPr lang="en-US" altLang="ko-KR" sz="1900" dirty="0" smtClean="0">
                <a:latin typeface="+mn-ea"/>
              </a:rPr>
              <a:t>* </a:t>
            </a:r>
            <a:r>
              <a:rPr lang="ko-KR" altLang="en-US" sz="1900" dirty="0" smtClean="0">
                <a:latin typeface="+mn-ea"/>
              </a:rPr>
              <a:t>목</a:t>
            </a:r>
            <a:r>
              <a:rPr lang="ko-KR" altLang="en-US" sz="1900" dirty="0">
                <a:latin typeface="+mn-ea"/>
              </a:rPr>
              <a:t>    </a:t>
            </a:r>
            <a:r>
              <a:rPr lang="en-US" altLang="ko-KR" sz="1900" dirty="0">
                <a:latin typeface="+mn-ea"/>
              </a:rPr>
              <a:t>: </a:t>
            </a:r>
            <a:r>
              <a:rPr lang="ko-KR" altLang="en-US" sz="1900" dirty="0">
                <a:latin typeface="+mn-ea"/>
              </a:rPr>
              <a:t>길고 근육이 발달되어 있고</a:t>
            </a:r>
            <a:r>
              <a:rPr lang="en-US" altLang="ko-KR" sz="1900" dirty="0">
                <a:latin typeface="+mn-ea"/>
              </a:rPr>
              <a:t>, </a:t>
            </a:r>
            <a:r>
              <a:rPr lang="ko-KR" altLang="en-US" sz="1900" dirty="0">
                <a:latin typeface="+mn-ea"/>
              </a:rPr>
              <a:t>갈기는 짧고 털이 작다</a:t>
            </a:r>
            <a:r>
              <a:rPr lang="en-US" altLang="ko-KR" sz="1900" dirty="0">
                <a:latin typeface="+mn-ea"/>
              </a:rPr>
              <a:t>. </a:t>
            </a:r>
          </a:p>
          <a:p>
            <a:pPr>
              <a:buNone/>
            </a:pPr>
            <a:r>
              <a:rPr lang="en-US" altLang="ko-KR" sz="1900" dirty="0" smtClean="0">
                <a:latin typeface="+mn-ea"/>
              </a:rPr>
              <a:t>* </a:t>
            </a:r>
            <a:r>
              <a:rPr lang="ko-KR" altLang="en-US" sz="1900" dirty="0" err="1" smtClean="0">
                <a:latin typeface="+mn-ea"/>
              </a:rPr>
              <a:t>등부위</a:t>
            </a:r>
            <a:r>
              <a:rPr lang="ko-KR" altLang="en-US" sz="1900" dirty="0" smtClean="0">
                <a:latin typeface="+mn-ea"/>
              </a:rPr>
              <a:t> </a:t>
            </a:r>
            <a:r>
              <a:rPr lang="en-US" altLang="ko-KR" sz="1900" dirty="0">
                <a:latin typeface="+mn-ea"/>
              </a:rPr>
              <a:t>: </a:t>
            </a:r>
            <a:r>
              <a:rPr lang="ko-KR" altLang="en-US" sz="1900" dirty="0">
                <a:latin typeface="+mn-ea"/>
              </a:rPr>
              <a:t>기갑은 별로 높지 않다</a:t>
            </a:r>
            <a:r>
              <a:rPr lang="en-US" altLang="ko-KR" sz="1900" dirty="0">
                <a:latin typeface="+mn-ea"/>
              </a:rPr>
              <a:t>. </a:t>
            </a:r>
            <a:r>
              <a:rPr lang="ko-KR" altLang="en-US" sz="1900" dirty="0">
                <a:latin typeface="+mn-ea"/>
              </a:rPr>
              <a:t>등은 짧고 수평</a:t>
            </a:r>
            <a:r>
              <a:rPr lang="en-US" altLang="ko-KR" sz="1900" dirty="0">
                <a:latin typeface="+mn-ea"/>
              </a:rPr>
              <a:t>. </a:t>
            </a:r>
            <a:r>
              <a:rPr lang="ko-KR" altLang="en-US" sz="1900" dirty="0">
                <a:latin typeface="+mn-ea"/>
              </a:rPr>
              <a:t>둔부는 근육 충실하며 둥근듯하다</a:t>
            </a:r>
            <a:r>
              <a:rPr lang="en-US" altLang="ko-KR" sz="1900" dirty="0">
                <a:latin typeface="+mn-ea"/>
              </a:rPr>
              <a:t>. </a:t>
            </a:r>
            <a:r>
              <a:rPr lang="ko-KR" altLang="en-US" sz="1900" dirty="0" smtClean="0">
                <a:latin typeface="+mn-ea"/>
              </a:rPr>
              <a:t>꼬리  털은 </a:t>
            </a:r>
            <a:r>
              <a:rPr lang="ko-KR" altLang="en-US" sz="1900" dirty="0">
                <a:latin typeface="+mn-ea"/>
              </a:rPr>
              <a:t>짧고 털이 적다</a:t>
            </a:r>
            <a:r>
              <a:rPr lang="en-US" altLang="ko-KR" sz="1900" dirty="0">
                <a:latin typeface="+mn-ea"/>
              </a:rPr>
              <a:t>. </a:t>
            </a:r>
          </a:p>
          <a:p>
            <a:pPr>
              <a:buNone/>
            </a:pPr>
            <a:r>
              <a:rPr lang="en-US" altLang="ko-KR" sz="1900" dirty="0" smtClean="0">
                <a:latin typeface="+mn-ea"/>
              </a:rPr>
              <a:t>* </a:t>
            </a:r>
            <a:r>
              <a:rPr lang="ko-KR" altLang="en-US" sz="1900" dirty="0" smtClean="0">
                <a:latin typeface="+mn-ea"/>
              </a:rPr>
              <a:t>어</a:t>
            </a:r>
            <a:r>
              <a:rPr lang="ko-KR" altLang="en-US" sz="1900" dirty="0">
                <a:latin typeface="+mn-ea"/>
              </a:rPr>
              <a:t>   깨 </a:t>
            </a:r>
            <a:r>
              <a:rPr lang="en-US" altLang="ko-KR" sz="1900" dirty="0">
                <a:latin typeface="+mn-ea"/>
              </a:rPr>
              <a:t>: </a:t>
            </a:r>
            <a:r>
              <a:rPr lang="ko-KR" altLang="en-US" sz="1900" dirty="0">
                <a:latin typeface="+mn-ea"/>
              </a:rPr>
              <a:t>길고 경사져 있다</a:t>
            </a:r>
            <a:r>
              <a:rPr lang="en-US" altLang="ko-KR" sz="1900" dirty="0">
                <a:latin typeface="+mn-ea"/>
              </a:rPr>
              <a:t>. </a:t>
            </a:r>
          </a:p>
          <a:p>
            <a:pPr>
              <a:buNone/>
            </a:pPr>
            <a:r>
              <a:rPr lang="en-US" altLang="ko-KR" sz="1900" dirty="0" smtClean="0">
                <a:latin typeface="+mn-ea"/>
              </a:rPr>
              <a:t>* </a:t>
            </a:r>
            <a:r>
              <a:rPr lang="ko-KR" altLang="en-US" sz="1900" dirty="0" smtClean="0">
                <a:latin typeface="+mn-ea"/>
              </a:rPr>
              <a:t>가</a:t>
            </a:r>
            <a:r>
              <a:rPr lang="ko-KR" altLang="en-US" sz="1900" dirty="0">
                <a:latin typeface="+mn-ea"/>
              </a:rPr>
              <a:t>   슴 </a:t>
            </a:r>
            <a:r>
              <a:rPr lang="en-US" altLang="ko-KR" sz="1900" dirty="0">
                <a:latin typeface="+mn-ea"/>
              </a:rPr>
              <a:t>: </a:t>
            </a:r>
            <a:r>
              <a:rPr lang="ko-KR" altLang="en-US" sz="1900" dirty="0">
                <a:latin typeface="+mn-ea"/>
              </a:rPr>
              <a:t>깊다</a:t>
            </a:r>
            <a:r>
              <a:rPr lang="en-US" altLang="ko-KR" sz="1900" dirty="0">
                <a:latin typeface="+mn-ea"/>
              </a:rPr>
              <a:t>. </a:t>
            </a:r>
          </a:p>
          <a:p>
            <a:pPr>
              <a:buNone/>
            </a:pPr>
            <a:r>
              <a:rPr lang="en-US" altLang="ko-KR" sz="1900" dirty="0" smtClean="0">
                <a:latin typeface="+mn-ea"/>
              </a:rPr>
              <a:t>* </a:t>
            </a:r>
            <a:r>
              <a:rPr lang="ko-KR" altLang="en-US" sz="1900" dirty="0" smtClean="0">
                <a:latin typeface="+mn-ea"/>
              </a:rPr>
              <a:t>사</a:t>
            </a:r>
            <a:r>
              <a:rPr lang="ko-KR" altLang="en-US" sz="1900" dirty="0">
                <a:latin typeface="+mn-ea"/>
              </a:rPr>
              <a:t>   지 </a:t>
            </a:r>
            <a:r>
              <a:rPr lang="en-US" altLang="ko-KR" sz="1900" dirty="0">
                <a:latin typeface="+mn-ea"/>
              </a:rPr>
              <a:t>: </a:t>
            </a:r>
            <a:r>
              <a:rPr lang="ko-KR" altLang="en-US" sz="1900" dirty="0">
                <a:latin typeface="+mn-ea"/>
              </a:rPr>
              <a:t>뼈 구조가 좋고 근육 발달</a:t>
            </a:r>
            <a:r>
              <a:rPr lang="en-US" altLang="ko-KR" sz="1900" dirty="0">
                <a:latin typeface="+mn-ea"/>
              </a:rPr>
              <a:t>. </a:t>
            </a:r>
            <a:r>
              <a:rPr lang="ko-KR" altLang="en-US" sz="1900" dirty="0" err="1">
                <a:latin typeface="+mn-ea"/>
              </a:rPr>
              <a:t>골량이</a:t>
            </a:r>
            <a:r>
              <a:rPr lang="ko-KR" altLang="en-US" sz="1900" dirty="0">
                <a:latin typeface="+mn-ea"/>
              </a:rPr>
              <a:t> 풍부하며 관절은 크다</a:t>
            </a:r>
            <a:r>
              <a:rPr lang="en-US" altLang="ko-KR" sz="1900" dirty="0">
                <a:latin typeface="+mn-ea"/>
              </a:rPr>
              <a:t>. </a:t>
            </a:r>
            <a:r>
              <a:rPr lang="ko-KR" altLang="en-US" sz="1900" dirty="0">
                <a:latin typeface="+mn-ea"/>
              </a:rPr>
              <a:t>발굽에 무늬가 있다</a:t>
            </a:r>
            <a:r>
              <a:rPr lang="en-US" altLang="ko-KR" sz="1900" dirty="0">
                <a:latin typeface="+mn-ea"/>
              </a:rPr>
              <a:t>. </a:t>
            </a:r>
          </a:p>
          <a:p>
            <a:pPr>
              <a:buNone/>
            </a:pPr>
            <a:r>
              <a:rPr lang="en-US" altLang="ko-KR" sz="1900" dirty="0" smtClean="0">
                <a:latin typeface="+mn-ea"/>
              </a:rPr>
              <a:t>* </a:t>
            </a:r>
            <a:r>
              <a:rPr lang="ko-KR" altLang="en-US" sz="1900" dirty="0" smtClean="0">
                <a:latin typeface="+mn-ea"/>
              </a:rPr>
              <a:t>피</a:t>
            </a:r>
            <a:r>
              <a:rPr lang="ko-KR" altLang="en-US" sz="1900" dirty="0">
                <a:latin typeface="+mn-ea"/>
              </a:rPr>
              <a:t>   부 </a:t>
            </a:r>
            <a:r>
              <a:rPr lang="en-US" altLang="ko-KR" sz="1900" dirty="0">
                <a:latin typeface="+mn-ea"/>
              </a:rPr>
              <a:t>: </a:t>
            </a:r>
            <a:r>
              <a:rPr lang="ko-KR" altLang="en-US" sz="1900" dirty="0">
                <a:latin typeface="+mn-ea"/>
              </a:rPr>
              <a:t>붉은 색이 드러나는 회색의 반점이 있다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572164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ko-KR" altLang="en-US" sz="2200" dirty="0" smtClean="0"/>
              <a:t>이 </a:t>
            </a:r>
            <a:r>
              <a:rPr lang="ko-KR" altLang="en-US" sz="2200" dirty="0"/>
              <a:t>말은 몇 가지 분명한 색깔 유형과 일정한 모피 색깔을 갖는다</a:t>
            </a:r>
            <a:r>
              <a:rPr lang="en-US" altLang="ko-KR" sz="2200" dirty="0"/>
              <a:t>. </a:t>
            </a:r>
            <a:r>
              <a:rPr lang="ko-KR" altLang="en-US" sz="2200" dirty="0"/>
              <a:t>어떤 </a:t>
            </a:r>
            <a:r>
              <a:rPr lang="ko-KR" altLang="en-US" sz="2200" dirty="0" err="1" smtClean="0"/>
              <a:t>애펄루사</a:t>
            </a:r>
            <a:endParaRPr lang="en-US" altLang="ko-KR" sz="2200" dirty="0" smtClean="0"/>
          </a:p>
          <a:p>
            <a:pPr>
              <a:buNone/>
            </a:pPr>
            <a:r>
              <a:rPr lang="ko-KR" altLang="en-US" sz="2200" dirty="0" smtClean="0"/>
              <a:t>는 희고</a:t>
            </a:r>
            <a:r>
              <a:rPr lang="en-US" altLang="ko-KR" sz="2200" dirty="0"/>
              <a:t> </a:t>
            </a:r>
            <a:r>
              <a:rPr lang="ko-KR" altLang="en-US" sz="2200" dirty="0" smtClean="0"/>
              <a:t>큰 </a:t>
            </a:r>
            <a:r>
              <a:rPr lang="ko-KR" altLang="en-US" sz="2200" dirty="0"/>
              <a:t>반점이 있는 엉덩이를 제외하고 </a:t>
            </a:r>
            <a:r>
              <a:rPr lang="ko-KR" altLang="en-US" sz="2200" dirty="0" err="1"/>
              <a:t>몸전체가</a:t>
            </a:r>
            <a:r>
              <a:rPr lang="ko-KR" altLang="en-US" sz="2200" dirty="0"/>
              <a:t> 한 가지 색을 띠며 온 몸에 </a:t>
            </a:r>
            <a:endParaRPr lang="en-US" altLang="ko-KR" sz="2200" dirty="0" smtClean="0"/>
          </a:p>
          <a:p>
            <a:pPr>
              <a:buNone/>
            </a:pPr>
            <a:r>
              <a:rPr lang="ko-KR" altLang="en-US" sz="2200" dirty="0" smtClean="0"/>
              <a:t>바탕색과 </a:t>
            </a:r>
            <a:r>
              <a:rPr lang="ko-KR" altLang="en-US" sz="2200" dirty="0"/>
              <a:t>같은 </a:t>
            </a:r>
            <a:r>
              <a:rPr lang="ko-KR" altLang="en-US" sz="2200" dirty="0" smtClean="0"/>
              <a:t>색의 </a:t>
            </a:r>
            <a:r>
              <a:rPr lang="ko-KR" altLang="en-US" sz="2200" dirty="0"/>
              <a:t>작고 둥근 점들이 흩어져 있다</a:t>
            </a:r>
            <a:r>
              <a:rPr lang="en-US" altLang="ko-KR" sz="2200" dirty="0"/>
              <a:t>. </a:t>
            </a:r>
            <a:r>
              <a:rPr lang="ko-KR" altLang="en-US" sz="2200" dirty="0"/>
              <a:t>그밖에 다른 것들은 한 가지 </a:t>
            </a:r>
            <a:endParaRPr lang="en-US" altLang="ko-KR" sz="2200" dirty="0" smtClean="0"/>
          </a:p>
          <a:p>
            <a:pPr>
              <a:buNone/>
            </a:pPr>
            <a:r>
              <a:rPr lang="ko-KR" altLang="en-US" sz="2200" dirty="0" smtClean="0"/>
              <a:t>바탕색에 </a:t>
            </a:r>
            <a:r>
              <a:rPr lang="ko-KR" altLang="en-US" sz="2200" dirty="0"/>
              <a:t>몸 전체에 </a:t>
            </a:r>
            <a:r>
              <a:rPr lang="ko-KR" altLang="en-US" sz="2200" dirty="0" err="1" smtClean="0"/>
              <a:t>흰점</a:t>
            </a:r>
            <a:r>
              <a:rPr lang="ko-KR" altLang="en-US" sz="2200" dirty="0" smtClean="0"/>
              <a:t> </a:t>
            </a:r>
            <a:r>
              <a:rPr lang="ko-KR" altLang="en-US" sz="2200" dirty="0"/>
              <a:t>무늬가 있거나 유색 반점이 있는 흰색을 띠기도 한다</a:t>
            </a:r>
            <a:r>
              <a:rPr lang="en-US" altLang="ko-KR" sz="2200" dirty="0"/>
              <a:t>. </a:t>
            </a:r>
          </a:p>
          <a:p>
            <a:pPr>
              <a:buNone/>
            </a:pPr>
            <a:endParaRPr lang="ko-KR" altLang="en-US" sz="2000" dirty="0"/>
          </a:p>
          <a:p>
            <a:pPr>
              <a:buNone/>
            </a:pPr>
            <a:endParaRPr lang="ko-KR" altLang="en-US" sz="1900" dirty="0">
              <a:latin typeface="+mn-ea"/>
            </a:endParaRPr>
          </a:p>
        </p:txBody>
      </p:sp>
      <p:pic>
        <p:nvPicPr>
          <p:cNvPr id="4" name="그림 3" descr="Indiana_6_ja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357430"/>
            <a:ext cx="3779347" cy="3286148"/>
          </a:xfrm>
          <a:prstGeom prst="rect">
            <a:avLst/>
          </a:prstGeom>
        </p:spPr>
      </p:pic>
      <p:pic>
        <p:nvPicPr>
          <p:cNvPr id="5" name="그림 4" descr="Appaloosa46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786058"/>
            <a:ext cx="394213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Baby_appaloo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357430"/>
            <a:ext cx="5963740" cy="4214842"/>
          </a:xfrm>
          <a:prstGeom prst="rect">
            <a:avLst/>
          </a:prstGeom>
        </p:spPr>
      </p:pic>
      <p:pic>
        <p:nvPicPr>
          <p:cNvPr id="10" name="내용 개체 틀 9" descr="Appaloosa_stallion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2844" y="214291"/>
            <a:ext cx="4857784" cy="36326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6000" dirty="0" err="1" smtClean="0">
                <a:solidFill>
                  <a:srgbClr val="00B0F0"/>
                </a:solidFill>
              </a:rPr>
              <a:t>아팔루사</a:t>
            </a:r>
            <a:r>
              <a:rPr lang="ko-KR" altLang="en-US" sz="6000" dirty="0" smtClean="0">
                <a:solidFill>
                  <a:srgbClr val="00B0F0"/>
                </a:solidFill>
              </a:rPr>
              <a:t> 박물관</a:t>
            </a:r>
            <a:endParaRPr lang="ko-KR" altLang="en-US" sz="6000" dirty="0">
              <a:solidFill>
                <a:srgbClr val="00B0F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142984"/>
            <a:ext cx="8501122" cy="5500702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r>
              <a:rPr lang="ko-KR" altLang="en-US" dirty="0" smtClean="0"/>
              <a:t>                               </a:t>
            </a:r>
            <a:r>
              <a:rPr lang="ko-KR" altLang="en-US" dirty="0" err="1" smtClean="0"/>
              <a:t>아팔루사</a:t>
            </a:r>
            <a:r>
              <a:rPr lang="ko-KR" altLang="en-US" dirty="0" smtClean="0"/>
              <a:t> 박물관은 </a:t>
            </a:r>
            <a:r>
              <a:rPr lang="en-US" altLang="ko-KR" dirty="0" smtClean="0"/>
              <a:t>1938</a:t>
            </a:r>
            <a:r>
              <a:rPr lang="ko-KR" altLang="en-US" dirty="0" smtClean="0"/>
              <a:t>년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      Appaloosa Horse Club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       </a:t>
            </a:r>
            <a:r>
              <a:rPr lang="ko-KR" altLang="en-US" dirty="0" smtClean="0"/>
              <a:t>이 처음 결성된 후</a:t>
            </a:r>
            <a:r>
              <a:rPr lang="en-US" altLang="ko-KR" dirty="0" smtClean="0"/>
              <a:t> 1947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George </a:t>
            </a:r>
            <a:r>
              <a:rPr lang="en-US" altLang="ko-KR" dirty="0" err="1" smtClean="0"/>
              <a:t>Hatley</a:t>
            </a:r>
            <a:r>
              <a:rPr lang="ko-KR" altLang="en-US" dirty="0" smtClean="0"/>
              <a:t>가 사무총장 임명되어 </a:t>
            </a:r>
            <a:r>
              <a:rPr lang="en-US" altLang="ko-KR" dirty="0" smtClean="0"/>
              <a:t>31</a:t>
            </a:r>
            <a:r>
              <a:rPr lang="ko-KR" altLang="en-US" dirty="0" smtClean="0"/>
              <a:t>년 동안 재임하며</a:t>
            </a:r>
            <a:r>
              <a:rPr lang="en-US" altLang="ko-KR" dirty="0" smtClean="0"/>
              <a:t>1975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아팔루사말의</a:t>
            </a:r>
            <a:r>
              <a:rPr lang="ko-KR" altLang="en-US" dirty="0" smtClean="0"/>
              <a:t> 역사를 알리고 유물의 보관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전시및</a:t>
            </a:r>
            <a:r>
              <a:rPr lang="ko-KR" altLang="en-US" dirty="0" smtClean="0"/>
              <a:t> 학습을 위해 설립된 비영리 재단이다</a:t>
            </a:r>
            <a:r>
              <a:rPr lang="en-US" altLang="ko-KR" dirty="0" smtClean="0"/>
              <a:t>. 1947</a:t>
            </a:r>
            <a:r>
              <a:rPr lang="ko-KR" altLang="en-US" dirty="0" smtClean="0"/>
              <a:t>년 당시 등록된 </a:t>
            </a:r>
            <a:r>
              <a:rPr lang="ko-KR" altLang="en-US" dirty="0" err="1" smtClean="0"/>
              <a:t>아팔루사</a:t>
            </a:r>
            <a:r>
              <a:rPr lang="ko-KR" altLang="en-US" dirty="0" smtClean="0"/>
              <a:t> 말이 </a:t>
            </a:r>
            <a:r>
              <a:rPr lang="en-US" altLang="ko-KR" dirty="0" smtClean="0"/>
              <a:t>200</a:t>
            </a:r>
            <a:r>
              <a:rPr lang="ko-KR" altLang="en-US" dirty="0" err="1" smtClean="0"/>
              <a:t>여두</a:t>
            </a:r>
            <a:r>
              <a:rPr lang="en-US" altLang="ko-KR" dirty="0" smtClean="0"/>
              <a:t>,</a:t>
            </a:r>
            <a:r>
              <a:rPr lang="ko-KR" altLang="en-US" dirty="0" smtClean="0"/>
              <a:t>회원이 </a:t>
            </a:r>
            <a:r>
              <a:rPr lang="en-US" altLang="ko-KR" dirty="0" smtClean="0"/>
              <a:t>100</a:t>
            </a:r>
            <a:r>
              <a:rPr lang="ko-KR" altLang="en-US" dirty="0" err="1" smtClean="0"/>
              <a:t>여명이었으나현재는</a:t>
            </a:r>
            <a:r>
              <a:rPr lang="en-US" altLang="ko-KR" dirty="0" smtClean="0"/>
              <a:t>63</a:t>
            </a:r>
            <a:r>
              <a:rPr lang="ko-KR" altLang="en-US" dirty="0" smtClean="0"/>
              <a:t>만</a:t>
            </a:r>
            <a:r>
              <a:rPr lang="en-US" altLang="ko-KR" dirty="0" smtClean="0"/>
              <a:t>5</a:t>
            </a:r>
            <a:r>
              <a:rPr lang="ko-KR" altLang="en-US" dirty="0" err="1" smtClean="0"/>
              <a:t>천두의</a:t>
            </a:r>
            <a:r>
              <a:rPr lang="ko-KR" altLang="en-US" dirty="0" smtClean="0"/>
              <a:t> 말과 </a:t>
            </a:r>
            <a:r>
              <a:rPr lang="en-US" altLang="ko-KR" dirty="0" smtClean="0"/>
              <a:t>33.000</a:t>
            </a:r>
            <a:r>
              <a:rPr lang="ko-KR" altLang="en-US" dirty="0" smtClean="0"/>
              <a:t>명의 회원이 있다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아팔루사</a:t>
            </a:r>
            <a:r>
              <a:rPr lang="ko-KR" altLang="en-US" dirty="0" smtClean="0"/>
              <a:t> 말은 각종 경기는 물론 승마용으로도 적합한 뛰어난 종이다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" name="그림 4" descr="outsidemuseum-rhrhektzj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214422"/>
            <a:ext cx="3200400" cy="20097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284</Words>
  <Application>Microsoft Office PowerPoint</Application>
  <PresentationFormat>화면 슬라이드 쇼(4:3)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“Appaloosa”</vt:lpstr>
      <vt:lpstr>기  원</vt:lpstr>
      <vt:lpstr>특  징</vt:lpstr>
      <vt:lpstr>슬라이드 4</vt:lpstr>
      <vt:lpstr>슬라이드 5</vt:lpstr>
      <vt:lpstr>슬라이드 6</vt:lpstr>
      <vt:lpstr>아팔루사 박물관</vt:lpstr>
    </vt:vector>
  </TitlesOfParts>
  <Company>Customer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Appaloosa</dc:title>
  <dc:creator>Preferred Customer</dc:creator>
  <cp:lastModifiedBy>Preferred Customer</cp:lastModifiedBy>
  <cp:revision>9</cp:revision>
  <dcterms:created xsi:type="dcterms:W3CDTF">2009-11-24T12:38:03Z</dcterms:created>
  <dcterms:modified xsi:type="dcterms:W3CDTF">2009-11-24T13:58:59Z</dcterms:modified>
</cp:coreProperties>
</file>