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notesMasterIdLst>
    <p:notesMasterId r:id="rId88"/>
  </p:notesMasterIdLst>
  <p:handoutMasterIdLst>
    <p:handoutMasterId r:id="rId89"/>
  </p:handoutMasterIdLst>
  <p:sldIdLst>
    <p:sldId id="256" r:id="rId2"/>
    <p:sldId id="331" r:id="rId3"/>
    <p:sldId id="332" r:id="rId4"/>
    <p:sldId id="486" r:id="rId5"/>
    <p:sldId id="487" r:id="rId6"/>
    <p:sldId id="488" r:id="rId7"/>
    <p:sldId id="489" r:id="rId8"/>
    <p:sldId id="490" r:id="rId9"/>
    <p:sldId id="491" r:id="rId10"/>
    <p:sldId id="492" r:id="rId11"/>
    <p:sldId id="493" r:id="rId12"/>
    <p:sldId id="494" r:id="rId13"/>
    <p:sldId id="495" r:id="rId14"/>
    <p:sldId id="496" r:id="rId15"/>
    <p:sldId id="497" r:id="rId16"/>
    <p:sldId id="498" r:id="rId17"/>
    <p:sldId id="499" r:id="rId18"/>
    <p:sldId id="500" r:id="rId19"/>
    <p:sldId id="501" r:id="rId20"/>
    <p:sldId id="502" r:id="rId21"/>
    <p:sldId id="503" r:id="rId22"/>
    <p:sldId id="504" r:id="rId23"/>
    <p:sldId id="505" r:id="rId24"/>
    <p:sldId id="506" r:id="rId25"/>
    <p:sldId id="507" r:id="rId26"/>
    <p:sldId id="508" r:id="rId27"/>
    <p:sldId id="509" r:id="rId28"/>
    <p:sldId id="510" r:id="rId29"/>
    <p:sldId id="511" r:id="rId30"/>
    <p:sldId id="512" r:id="rId31"/>
    <p:sldId id="513" r:id="rId32"/>
    <p:sldId id="514" r:id="rId33"/>
    <p:sldId id="515" r:id="rId34"/>
    <p:sldId id="516" r:id="rId35"/>
    <p:sldId id="517" r:id="rId36"/>
    <p:sldId id="518" r:id="rId37"/>
    <p:sldId id="519" r:id="rId38"/>
    <p:sldId id="520" r:id="rId39"/>
    <p:sldId id="521" r:id="rId40"/>
    <p:sldId id="522" r:id="rId41"/>
    <p:sldId id="523" r:id="rId42"/>
    <p:sldId id="524" r:id="rId43"/>
    <p:sldId id="525" r:id="rId44"/>
    <p:sldId id="566" r:id="rId45"/>
    <p:sldId id="526" r:id="rId46"/>
    <p:sldId id="527" r:id="rId47"/>
    <p:sldId id="528" r:id="rId48"/>
    <p:sldId id="529" r:id="rId49"/>
    <p:sldId id="530" r:id="rId50"/>
    <p:sldId id="531" r:id="rId51"/>
    <p:sldId id="532" r:id="rId52"/>
    <p:sldId id="533" r:id="rId53"/>
    <p:sldId id="534" r:id="rId54"/>
    <p:sldId id="536" r:id="rId55"/>
    <p:sldId id="537" r:id="rId56"/>
    <p:sldId id="538" r:id="rId57"/>
    <p:sldId id="539" r:id="rId58"/>
    <p:sldId id="540" r:id="rId59"/>
    <p:sldId id="541" r:id="rId60"/>
    <p:sldId id="542" r:id="rId61"/>
    <p:sldId id="543" r:id="rId62"/>
    <p:sldId id="544" r:id="rId63"/>
    <p:sldId id="545" r:id="rId64"/>
    <p:sldId id="546" r:id="rId65"/>
    <p:sldId id="547" r:id="rId66"/>
    <p:sldId id="548" r:id="rId67"/>
    <p:sldId id="549" r:id="rId68"/>
    <p:sldId id="550" r:id="rId69"/>
    <p:sldId id="551" r:id="rId70"/>
    <p:sldId id="552" r:id="rId71"/>
    <p:sldId id="553" r:id="rId72"/>
    <p:sldId id="554" r:id="rId73"/>
    <p:sldId id="555" r:id="rId74"/>
    <p:sldId id="556" r:id="rId75"/>
    <p:sldId id="567" r:id="rId76"/>
    <p:sldId id="557" r:id="rId77"/>
    <p:sldId id="558" r:id="rId78"/>
    <p:sldId id="559" r:id="rId79"/>
    <p:sldId id="560" r:id="rId80"/>
    <p:sldId id="561" r:id="rId81"/>
    <p:sldId id="562" r:id="rId82"/>
    <p:sldId id="563" r:id="rId83"/>
    <p:sldId id="564" r:id="rId84"/>
    <p:sldId id="565" r:id="rId85"/>
    <p:sldId id="330" r:id="rId86"/>
    <p:sldId id="305" r:id="rId87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8000"/>
    <a:srgbClr val="CCFFFF"/>
    <a:srgbClr val="FFFFCC"/>
    <a:srgbClr val="CCFFCC"/>
    <a:srgbClr val="CCCCFF"/>
    <a:srgbClr val="FF9999"/>
    <a:srgbClr val="009900"/>
    <a:srgbClr val="FF993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3514" autoAdjust="0"/>
  </p:normalViewPr>
  <p:slideViewPr>
    <p:cSldViewPr snapToGrid="0">
      <p:cViewPr varScale="1">
        <p:scale>
          <a:sx n="81" d="100"/>
          <a:sy n="81" d="100"/>
        </p:scale>
        <p:origin x="-1349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굴림" pitchFamily="50" charset="-127"/>
              </a:defRPr>
            </a:lvl1pPr>
          </a:lstStyle>
          <a:p>
            <a:fld id="{8383B835-3BFE-4B85-82D8-1BE647A4113D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55598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ea typeface="굴림" pitchFamily="50" charset="-127"/>
              </a:defRPr>
            </a:lvl1pPr>
          </a:lstStyle>
          <a:p>
            <a:fld id="{FB19F679-FC61-4ED7-B113-A17BF1221A80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850597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9F679-FC61-4ED7-B113-A17BF1221A80}" type="slidenum">
              <a:rPr lang="ko-KR" altLang="en-US" smtClean="0"/>
              <a:pPr/>
              <a:t>18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40387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1B2AAEE-0ECC-4F9E-94C1-A5210D63F3AE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B0D056-06C1-427C-B095-DD5CAE33F6FD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1B2AAEE-0ECC-4F9E-94C1-A5210D63F3AE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5/8/2023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1B2AAEE-0ECC-4F9E-94C1-A5210D63F3AE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1B2AAEE-0ECC-4F9E-94C1-A5210D63F3AE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AAEE-0ECC-4F9E-94C1-A5210D63F3AE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1B2AAEE-0ECC-4F9E-94C1-A5210D63F3AE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1B2AAEE-0ECC-4F9E-94C1-A5210D63F3AE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5062E18-1804-4C78-B91B-667B633A243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l" rtl="0" eaLnBrk="1" latinLnBrk="1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6</a:t>
            </a:r>
            <a:r>
              <a:rPr lang="ko-KR" altLang="en-US" dirty="0" smtClean="0"/>
              <a:t>장  </a:t>
            </a:r>
            <a:r>
              <a:rPr lang="ko-KR" altLang="en-US" dirty="0" err="1" smtClean="0"/>
              <a:t>파이썬</a:t>
            </a:r>
            <a:r>
              <a:rPr lang="ko-KR" altLang="en-US" dirty="0" smtClean="0"/>
              <a:t> 자료구조 </a:t>
            </a:r>
            <a:r>
              <a:rPr lang="en-US" altLang="ko-KR" dirty="0" smtClean="0"/>
              <a:t>I(</a:t>
            </a:r>
            <a:r>
              <a:rPr lang="ko-KR" altLang="en-US" dirty="0" smtClean="0"/>
              <a:t>리스트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TextBox 3"/>
          <p:cNvSpPr txBox="1"/>
          <p:nvPr/>
        </p:nvSpPr>
        <p:spPr>
          <a:xfrm>
            <a:off x="2411517" y="893870"/>
            <a:ext cx="14590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ko-KR" altLang="en-US" sz="4800" i="1" dirty="0" err="1" smtClean="0"/>
              <a:t>파이썬</a:t>
            </a:r>
            <a:endParaRPr lang="ko-KR" altLang="en-US" sz="4800" i="1" dirty="0"/>
          </a:p>
        </p:txBody>
      </p:sp>
      <p:sp>
        <p:nvSpPr>
          <p:cNvPr id="6" name="TextBox 4"/>
          <p:cNvSpPr txBox="1"/>
          <p:nvPr/>
        </p:nvSpPr>
        <p:spPr>
          <a:xfrm>
            <a:off x="4111749" y="907412"/>
            <a:ext cx="17556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ko-KR" altLang="en-US" sz="4800" i="1" dirty="0" smtClean="0"/>
              <a:t>익스프레스</a:t>
            </a:r>
            <a:endParaRPr lang="ko-KR" altLang="en-US" sz="4800" i="1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655" y="2377571"/>
            <a:ext cx="1948982" cy="201967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030" y="2105409"/>
            <a:ext cx="1921346" cy="239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8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음수 인덱스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음수 인덱스는 리스트의 끝에서부터 매겨진다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" y="2400300"/>
            <a:ext cx="760095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42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인덱스 오류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인덱스를 사용할 때는 인덱스가 적정한 범위에 있는지를 항상 신경 써야 </a:t>
            </a:r>
            <a:r>
              <a:rPr lang="ko-KR" altLang="en-US" dirty="0" smtClean="0"/>
              <a:t>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396" y="2275596"/>
            <a:ext cx="681990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976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리스트 방문 </a:t>
            </a:r>
            <a:r>
              <a:rPr lang="en-US" altLang="ko-KR" dirty="0" smtClean="0"/>
              <a:t>p.257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12648" y="1503888"/>
            <a:ext cx="8229600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fr-FR" altLang="ko-KR" dirty="0"/>
              <a:t>temps =[28,31,33,35,27,26,25] </a:t>
            </a:r>
          </a:p>
          <a:p>
            <a:pPr latinLnBrk="1"/>
            <a:r>
              <a:rPr lang="fr-FR" altLang="ko-KR" b="1" dirty="0"/>
              <a:t>for</a:t>
            </a:r>
            <a:r>
              <a:rPr lang="fr-FR" altLang="ko-KR" dirty="0"/>
              <a:t> i</a:t>
            </a:r>
            <a:r>
              <a:rPr lang="fr-FR" altLang="ko-KR" b="1" dirty="0"/>
              <a:t> in </a:t>
            </a:r>
            <a:r>
              <a:rPr lang="fr-FR" altLang="ko-KR" dirty="0"/>
              <a:t>range(len(temps)):</a:t>
            </a:r>
          </a:p>
          <a:p>
            <a:pPr latinLnBrk="1"/>
            <a:r>
              <a:rPr lang="fr-FR" altLang="ko-KR" dirty="0"/>
              <a:t>	</a:t>
            </a:r>
            <a:r>
              <a:rPr lang="fr-FR" altLang="ko-KR" b="1" dirty="0"/>
              <a:t>print</a:t>
            </a:r>
            <a:r>
              <a:rPr lang="fr-FR" altLang="ko-KR" dirty="0"/>
              <a:t>(temps[i], end=', ')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2711906"/>
            <a:ext cx="8229600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28, 31, 33, 35, 27, 26, 25,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648" y="4102593"/>
            <a:ext cx="8229600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fr-FR" altLang="ko-KR" dirty="0"/>
              <a:t>temps =[28,31,33,35,27,26,25] </a:t>
            </a:r>
          </a:p>
          <a:p>
            <a:pPr latinLnBrk="1"/>
            <a:r>
              <a:rPr lang="fr-FR" altLang="ko-KR" b="1" dirty="0"/>
              <a:t>for</a:t>
            </a:r>
            <a:r>
              <a:rPr lang="fr-FR" altLang="ko-KR" dirty="0"/>
              <a:t> element</a:t>
            </a:r>
            <a:r>
              <a:rPr lang="fr-FR" altLang="ko-KR" b="1" dirty="0"/>
              <a:t> in </a:t>
            </a:r>
            <a:r>
              <a:rPr lang="fr-FR" altLang="ko-KR" dirty="0"/>
              <a:t>temps:</a:t>
            </a:r>
          </a:p>
          <a:p>
            <a:pPr latinLnBrk="1"/>
            <a:r>
              <a:rPr lang="fr-FR" altLang="ko-KR" dirty="0"/>
              <a:t>	</a:t>
            </a:r>
            <a:r>
              <a:rPr lang="fr-FR" altLang="ko-KR" b="1" dirty="0"/>
              <a:t>print</a:t>
            </a:r>
            <a:r>
              <a:rPr lang="fr-FR" altLang="ko-KR" dirty="0"/>
              <a:t>(element, end=', ')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2648" y="5191629"/>
            <a:ext cx="8229600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28, 31, 33, 35, 27, 26, 25, </a:t>
            </a:r>
          </a:p>
        </p:txBody>
      </p:sp>
    </p:spTree>
    <p:extLst>
      <p:ext uri="{BB962C8B-B14F-4D97-AF65-F5344CB8AC3E}">
        <p14:creationId xmlns:p14="http://schemas.microsoft.com/office/powerpoint/2010/main" val="2028564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zip() </a:t>
            </a:r>
            <a:r>
              <a:rPr lang="ko-KR" altLang="en-US" dirty="0" smtClean="0"/>
              <a:t>함수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zip() </a:t>
            </a:r>
            <a:r>
              <a:rPr lang="ko-KR" altLang="en-US" dirty="0"/>
              <a:t>함수는 </a:t>
            </a:r>
            <a:r>
              <a:rPr lang="en-US" altLang="ko-KR" dirty="0"/>
              <a:t>2</a:t>
            </a:r>
            <a:r>
              <a:rPr lang="ko-KR" altLang="en-US" dirty="0"/>
              <a:t>개의 리스트를 받아서 항목 </a:t>
            </a:r>
            <a:r>
              <a:rPr lang="en-US" altLang="ko-KR" dirty="0"/>
              <a:t>2</a:t>
            </a:r>
            <a:r>
              <a:rPr lang="ko-KR" altLang="en-US" dirty="0"/>
              <a:t>개를 묶어서 제공한다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2240734"/>
            <a:ext cx="8229600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questions =['</a:t>
            </a:r>
            <a:r>
              <a:rPr lang="en-US" altLang="ko-KR" dirty="0" err="1"/>
              <a:t>name','quest','color</a:t>
            </a:r>
            <a:r>
              <a:rPr lang="en-US" altLang="ko-KR" dirty="0"/>
              <a:t>']</a:t>
            </a:r>
          </a:p>
          <a:p>
            <a:pPr latinLnBrk="1"/>
            <a:r>
              <a:rPr lang="en-US" altLang="ko-KR" dirty="0"/>
              <a:t>answers =['Kim','</a:t>
            </a:r>
            <a:r>
              <a:rPr lang="ko-KR" altLang="en-US" dirty="0" err="1"/>
              <a:t>파이썬</a:t>
            </a:r>
            <a:r>
              <a:rPr lang="en-US" altLang="ko-KR" dirty="0"/>
              <a:t>','blue']</a:t>
            </a:r>
          </a:p>
          <a:p>
            <a:pPr latinLnBrk="1"/>
            <a:r>
              <a:rPr lang="en-US" altLang="ko-KR" b="1" dirty="0"/>
              <a:t>for</a:t>
            </a:r>
            <a:r>
              <a:rPr lang="en-US" altLang="ko-KR" dirty="0"/>
              <a:t> q, a</a:t>
            </a:r>
            <a:r>
              <a:rPr lang="en-US" altLang="ko-KR" b="1" dirty="0"/>
              <a:t> in </a:t>
            </a:r>
            <a:r>
              <a:rPr lang="en-US" altLang="ko-KR" dirty="0"/>
              <a:t>zip(questions, answers):</a:t>
            </a:r>
          </a:p>
          <a:p>
            <a:pPr latinLnBrk="1"/>
            <a:r>
              <a:rPr lang="en-US" altLang="ko-KR" dirty="0"/>
              <a:t>	</a:t>
            </a:r>
            <a:r>
              <a:rPr lang="en-US" altLang="ko-KR" b="1" dirty="0"/>
              <a:t>print</a:t>
            </a:r>
            <a:r>
              <a:rPr lang="en-US" altLang="ko-KR" dirty="0"/>
              <a:t>(</a:t>
            </a:r>
            <a:r>
              <a:rPr lang="en-US" altLang="ko-KR" dirty="0" err="1"/>
              <a:t>f"What</a:t>
            </a:r>
            <a:r>
              <a:rPr lang="en-US" altLang="ko-KR" dirty="0"/>
              <a:t> is your {q}? It is {a}")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3619932"/>
            <a:ext cx="8229600" cy="92333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What is your name? It is Kim</a:t>
            </a:r>
          </a:p>
          <a:p>
            <a:r>
              <a:rPr lang="en-US" altLang="ko-KR" dirty="0"/>
              <a:t>What is your quest? It is </a:t>
            </a:r>
            <a:r>
              <a:rPr lang="ko-KR" altLang="en-US" dirty="0" err="1"/>
              <a:t>파이썬</a:t>
            </a:r>
            <a:endParaRPr lang="ko-KR" altLang="en-US" dirty="0"/>
          </a:p>
          <a:p>
            <a:r>
              <a:rPr lang="en-US" altLang="ko-KR" dirty="0"/>
              <a:t>What is your color? It is blue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663" y="4722131"/>
            <a:ext cx="6198177" cy="200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17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append() p.258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12648" y="1600200"/>
            <a:ext cx="8229600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heroes = [ ] </a:t>
            </a:r>
            <a:r>
              <a:rPr lang="ko-KR" altLang="en-US" dirty="0"/>
              <a:t>				</a:t>
            </a:r>
            <a:r>
              <a:rPr lang="en-US" altLang="ko-KR" dirty="0"/>
              <a:t># </a:t>
            </a:r>
            <a:r>
              <a:rPr lang="ko-KR" altLang="en-US" dirty="0"/>
              <a:t>공백 리스트를 생성한다</a:t>
            </a:r>
            <a:r>
              <a:rPr lang="en-US" altLang="ko-KR" dirty="0"/>
              <a:t>. </a:t>
            </a:r>
            <a:endParaRPr lang="ko-KR" altLang="en-US" dirty="0"/>
          </a:p>
          <a:p>
            <a:pPr latinLnBrk="1"/>
            <a:r>
              <a:rPr lang="en-US" altLang="ko-KR" dirty="0" err="1"/>
              <a:t>heroes.append</a:t>
            </a:r>
            <a:r>
              <a:rPr lang="en-US" altLang="ko-KR" dirty="0"/>
              <a:t>("</a:t>
            </a:r>
            <a:r>
              <a:rPr lang="ko-KR" altLang="en-US" dirty="0" err="1"/>
              <a:t>아이언맨</a:t>
            </a:r>
            <a:r>
              <a:rPr lang="en-US" altLang="ko-KR" dirty="0"/>
              <a:t>")</a:t>
            </a:r>
            <a:r>
              <a:rPr lang="ko-KR" altLang="en-US" dirty="0"/>
              <a:t>		</a:t>
            </a:r>
            <a:r>
              <a:rPr lang="en-US" altLang="ko-KR" dirty="0"/>
              <a:t># </a:t>
            </a:r>
            <a:r>
              <a:rPr lang="ko-KR" altLang="en-US" dirty="0"/>
              <a:t>리스트에 ”</a:t>
            </a:r>
            <a:r>
              <a:rPr lang="ko-KR" altLang="en-US" dirty="0" err="1"/>
              <a:t>아이언맨“을</a:t>
            </a:r>
            <a:r>
              <a:rPr lang="ko-KR" altLang="en-US" dirty="0"/>
              <a:t> 추가한다</a:t>
            </a:r>
            <a:r>
              <a:rPr lang="en-US" altLang="ko-KR" dirty="0"/>
              <a:t>. </a:t>
            </a:r>
            <a:endParaRPr lang="ko-KR" altLang="en-US" dirty="0"/>
          </a:p>
          <a:p>
            <a:pPr latinLnBrk="1"/>
            <a:r>
              <a:rPr lang="en-US" altLang="ko-KR" dirty="0" err="1"/>
              <a:t>heroes.append</a:t>
            </a:r>
            <a:r>
              <a:rPr lang="en-US" altLang="ko-KR" dirty="0"/>
              <a:t>("</a:t>
            </a:r>
            <a:r>
              <a:rPr lang="ko-KR" altLang="en-US" dirty="0"/>
              <a:t>토르</a:t>
            </a:r>
            <a:r>
              <a:rPr lang="en-US" altLang="ko-KR" dirty="0"/>
              <a:t>")</a:t>
            </a:r>
            <a:r>
              <a:rPr lang="ko-KR" altLang="en-US" dirty="0"/>
              <a:t>			</a:t>
            </a:r>
            <a:r>
              <a:rPr lang="en-US" altLang="ko-KR" dirty="0"/>
              <a:t># </a:t>
            </a:r>
            <a:r>
              <a:rPr lang="ko-KR" altLang="en-US" dirty="0"/>
              <a:t>리스트에 ”</a:t>
            </a:r>
            <a:r>
              <a:rPr lang="ko-KR" altLang="en-US" dirty="0" err="1"/>
              <a:t>토르“를</a:t>
            </a:r>
            <a:r>
              <a:rPr lang="ko-KR" altLang="en-US" dirty="0"/>
              <a:t> 추가한다</a:t>
            </a:r>
            <a:r>
              <a:rPr lang="en-US" altLang="ko-KR" dirty="0"/>
              <a:t>. </a:t>
            </a:r>
            <a:endParaRPr lang="ko-KR" altLang="en-US" dirty="0"/>
          </a:p>
          <a:p>
            <a:pPr latinLnBrk="1"/>
            <a:r>
              <a:rPr lang="en-US" altLang="ko-KR" b="1" dirty="0"/>
              <a:t>print</a:t>
            </a:r>
            <a:r>
              <a:rPr lang="en-US" altLang="ko-KR" dirty="0"/>
              <a:t>(heroes)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2648" y="2924770"/>
            <a:ext cx="8229600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['</a:t>
            </a:r>
            <a:r>
              <a:rPr lang="ko-KR" altLang="en-US" dirty="0" err="1"/>
              <a:t>아이언맨</a:t>
            </a:r>
            <a:r>
              <a:rPr lang="en-US" altLang="ko-KR" dirty="0"/>
              <a:t>', '</a:t>
            </a:r>
            <a:r>
              <a:rPr lang="ko-KR" altLang="en-US" dirty="0"/>
              <a:t>토르</a:t>
            </a:r>
            <a:r>
              <a:rPr lang="en-US" altLang="ko-KR" dirty="0"/>
              <a:t>']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710" y="2924770"/>
            <a:ext cx="6187736" cy="381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28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insert()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648" y="1868350"/>
            <a:ext cx="8153400" cy="23437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2648" y="2121763"/>
            <a:ext cx="343556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Century Schoolbook" panose="02040604050505020304" pitchFamily="18" charset="0"/>
                <a:ea typeface="굴림" panose="020B0600000101010101" pitchFamily="50" charset="-127"/>
              </a:rPr>
              <a:t>heroes=[ “</a:t>
            </a:r>
            <a:r>
              <a:rPr lang="ko-KR" altLang="en-US" sz="1400" dirty="0" err="1" smtClean="0">
                <a:latin typeface="Century Schoolbook" panose="02040604050505020304" pitchFamily="18" charset="0"/>
                <a:ea typeface="굴림" panose="020B0600000101010101" pitchFamily="50" charset="-127"/>
              </a:rPr>
              <a:t>아이언맨</a:t>
            </a:r>
            <a:r>
              <a:rPr lang="en-US" altLang="ko-KR" sz="1400" dirty="0" smtClean="0">
                <a:latin typeface="Century Schoolbook" panose="02040604050505020304" pitchFamily="18" charset="0"/>
                <a:ea typeface="굴림" panose="020B0600000101010101" pitchFamily="50" charset="-127"/>
              </a:rPr>
              <a:t>”, “</a:t>
            </a:r>
            <a:r>
              <a:rPr lang="ko-KR" altLang="en-US" sz="1400" dirty="0" smtClean="0">
                <a:latin typeface="Century Schoolbook" panose="02040604050505020304" pitchFamily="18" charset="0"/>
                <a:ea typeface="굴림" panose="020B0600000101010101" pitchFamily="50" charset="-127"/>
              </a:rPr>
              <a:t>토르</a:t>
            </a:r>
            <a:r>
              <a:rPr lang="en-US" altLang="ko-KR" sz="1400" dirty="0" smtClean="0">
                <a:latin typeface="Century Schoolbook" panose="02040604050505020304" pitchFamily="18" charset="0"/>
                <a:ea typeface="굴림" panose="020B0600000101010101" pitchFamily="50" charset="-127"/>
              </a:rPr>
              <a:t>”, </a:t>
            </a:r>
            <a:r>
              <a:rPr lang="ko-KR" altLang="en-US" sz="1400" dirty="0" err="1" smtClean="0">
                <a:latin typeface="Century Schoolbook" panose="02040604050505020304" pitchFamily="18" charset="0"/>
                <a:ea typeface="굴림" panose="020B0600000101010101" pitchFamily="50" charset="-127"/>
              </a:rPr>
              <a:t>헐크</a:t>
            </a:r>
            <a:r>
              <a:rPr lang="en-US" altLang="ko-KR" sz="1400" dirty="0" smtClean="0">
                <a:latin typeface="Century Schoolbook" panose="02040604050505020304" pitchFamily="18" charset="0"/>
                <a:ea typeface="굴림" panose="020B0600000101010101" pitchFamily="50" charset="-127"/>
              </a:rPr>
              <a:t>“]</a:t>
            </a:r>
            <a:endParaRPr lang="ko-KR" altLang="en-US" sz="1400" dirty="0">
              <a:latin typeface="Century Schoolbook" panose="02040604050505020304" pitchFamily="18" charset="0"/>
              <a:ea typeface="굴림" panose="020B060000010101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60369" y="2121763"/>
            <a:ext cx="343556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400" dirty="0" err="1" smtClean="0">
                <a:latin typeface="Century Schoolbook" panose="02040604050505020304" pitchFamily="18" charset="0"/>
                <a:ea typeface="굴림" panose="020B0600000101010101" pitchFamily="50" charset="-127"/>
              </a:rPr>
              <a:t>heroes.insert</a:t>
            </a:r>
            <a:r>
              <a:rPr lang="en-US" altLang="ko-KR" sz="1400" dirty="0" smtClean="0">
                <a:latin typeface="Century Schoolbook" panose="02040604050505020304" pitchFamily="18" charset="0"/>
                <a:ea typeface="굴림" panose="020B0600000101010101" pitchFamily="50" charset="-127"/>
              </a:rPr>
              <a:t>( 1, “</a:t>
            </a:r>
            <a:r>
              <a:rPr lang="ko-KR" altLang="en-US" sz="1400" dirty="0" err="1" smtClean="0">
                <a:latin typeface="Century Schoolbook" panose="02040604050505020304" pitchFamily="18" charset="0"/>
                <a:ea typeface="굴림" panose="020B0600000101010101" pitchFamily="50" charset="-127"/>
              </a:rPr>
              <a:t>스파이더맨</a:t>
            </a:r>
            <a:r>
              <a:rPr lang="en-US" altLang="ko-KR" sz="1400" dirty="0" smtClean="0">
                <a:latin typeface="Century Schoolbook" panose="02040604050505020304" pitchFamily="18" charset="0"/>
                <a:ea typeface="굴림" panose="020B0600000101010101" pitchFamily="50" charset="-127"/>
              </a:rPr>
              <a:t>”)</a:t>
            </a:r>
            <a:endParaRPr lang="ko-KR" altLang="en-US" sz="1400" dirty="0">
              <a:latin typeface="Century Schoolbook" panose="02040604050505020304" pitchFamily="18" charset="0"/>
              <a:ea typeface="굴림" panose="020B0600000101010101" pitchFamily="50" charset="-127"/>
            </a:endParaRPr>
          </a:p>
        </p:txBody>
      </p:sp>
      <p:sp>
        <p:nvSpPr>
          <p:cNvPr id="7" name="설명선 1 6"/>
          <p:cNvSpPr/>
          <p:nvPr/>
        </p:nvSpPr>
        <p:spPr>
          <a:xfrm>
            <a:off x="3355759" y="1548613"/>
            <a:ext cx="2112885" cy="497150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교재 오타</a:t>
            </a:r>
            <a:r>
              <a:rPr lang="en-US" altLang="ko-KR" dirty="0" smtClean="0"/>
              <a:t>!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28752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리스트</a:t>
            </a:r>
            <a:r>
              <a:rPr lang="en-US" altLang="ko-KR" dirty="0" smtClean="0"/>
              <a:t> </a:t>
            </a:r>
            <a:r>
              <a:rPr lang="ko-KR" altLang="en-US" dirty="0" smtClean="0"/>
              <a:t>탐색하기 </a:t>
            </a:r>
            <a:r>
              <a:rPr lang="en-US" altLang="ko-KR" dirty="0" smtClean="0"/>
              <a:t>p.260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775" y="1826020"/>
            <a:ext cx="8153400" cy="404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63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탐색할</a:t>
            </a:r>
            <a:r>
              <a:rPr lang="en-US" altLang="ko-KR" dirty="0" smtClean="0"/>
              <a:t> </a:t>
            </a:r>
            <a:r>
              <a:rPr lang="ko-KR" altLang="en-US" dirty="0" smtClean="0"/>
              <a:t>때 오류를 발생시키지 않으려면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725830"/>
            <a:ext cx="8229600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/>
              <a:t>if "</a:t>
            </a:r>
            <a:r>
              <a:rPr lang="ko-KR" altLang="en-US" dirty="0" err="1"/>
              <a:t>헐크</a:t>
            </a:r>
            <a:r>
              <a:rPr lang="en-US" altLang="ko-KR" dirty="0"/>
              <a:t>" in heroes:</a:t>
            </a:r>
          </a:p>
          <a:p>
            <a:r>
              <a:rPr lang="en-US" altLang="ko-KR" dirty="0" smtClean="0"/>
              <a:t>	print(</a:t>
            </a:r>
            <a:r>
              <a:rPr lang="en-US" altLang="ko-KR" dirty="0" err="1" smtClean="0"/>
              <a:t>heroes.index</a:t>
            </a:r>
            <a:r>
              <a:rPr lang="en-US" altLang="ko-KR" dirty="0"/>
              <a:t>("</a:t>
            </a:r>
            <a:r>
              <a:rPr lang="ko-KR" altLang="en-US" dirty="0" err="1"/>
              <a:t>헐크</a:t>
            </a:r>
            <a:r>
              <a:rPr lang="en-US" altLang="ko-KR" dirty="0"/>
              <a:t>"))</a:t>
            </a:r>
            <a:endParaRPr lang="fr-FR" altLang="ko-KR" dirty="0"/>
          </a:p>
        </p:txBody>
      </p:sp>
      <p:sp>
        <p:nvSpPr>
          <p:cNvPr id="6" name="TextBox 5"/>
          <p:cNvSpPr txBox="1"/>
          <p:nvPr/>
        </p:nvSpPr>
        <p:spPr>
          <a:xfrm>
            <a:off x="612648" y="3014572"/>
            <a:ext cx="8229600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heroes = [ "</a:t>
            </a:r>
            <a:r>
              <a:rPr lang="ko-KR" altLang="en-US" dirty="0" err="1"/>
              <a:t>아이언맨</a:t>
            </a:r>
            <a:r>
              <a:rPr lang="en-US" altLang="ko-KR" dirty="0"/>
              <a:t>", "</a:t>
            </a:r>
            <a:r>
              <a:rPr lang="ko-KR" altLang="en-US" dirty="0"/>
              <a:t>토르</a:t>
            </a:r>
            <a:r>
              <a:rPr lang="en-US" altLang="ko-KR" dirty="0"/>
              <a:t>", "</a:t>
            </a:r>
            <a:r>
              <a:rPr lang="ko-KR" altLang="en-US" dirty="0" err="1"/>
              <a:t>헐크</a:t>
            </a:r>
            <a:r>
              <a:rPr lang="en-US" altLang="ko-KR" dirty="0"/>
              <a:t>", "</a:t>
            </a:r>
            <a:r>
              <a:rPr lang="ko-KR" altLang="en-US" dirty="0"/>
              <a:t>스칼렛 위치</a:t>
            </a:r>
            <a:r>
              <a:rPr lang="en-US" altLang="ko-KR" dirty="0"/>
              <a:t>", "</a:t>
            </a:r>
            <a:r>
              <a:rPr lang="ko-KR" altLang="en-US" dirty="0" err="1"/>
              <a:t>헐크</a:t>
            </a:r>
            <a:r>
              <a:rPr lang="en-US" altLang="ko-KR" dirty="0"/>
              <a:t>" ]</a:t>
            </a:r>
            <a:endParaRPr lang="ko-KR" altLang="en-US" dirty="0"/>
          </a:p>
          <a:p>
            <a:pPr latinLnBrk="1"/>
            <a:r>
              <a:rPr lang="en-US" altLang="ko-KR" dirty="0"/>
              <a:t>n = </a:t>
            </a:r>
            <a:r>
              <a:rPr lang="en-US" altLang="ko-KR" dirty="0" err="1"/>
              <a:t>heroes.index</a:t>
            </a:r>
            <a:r>
              <a:rPr lang="en-US" altLang="ko-KR" dirty="0"/>
              <a:t>("</a:t>
            </a:r>
            <a:r>
              <a:rPr lang="ko-KR" altLang="en-US" dirty="0" err="1"/>
              <a:t>헐크</a:t>
            </a:r>
            <a:r>
              <a:rPr lang="en-US" altLang="ko-KR" dirty="0"/>
              <a:t>", 3)</a:t>
            </a:r>
            <a:r>
              <a:rPr lang="ko-KR" altLang="en-US" dirty="0"/>
              <a:t>		</a:t>
            </a:r>
            <a:r>
              <a:rPr lang="en-US" altLang="ko-KR" dirty="0"/>
              <a:t># n</a:t>
            </a:r>
            <a:r>
              <a:rPr lang="ko-KR" altLang="en-US" dirty="0"/>
              <a:t>은 </a:t>
            </a:r>
            <a:r>
              <a:rPr lang="en-US" altLang="ko-KR" dirty="0"/>
              <a:t>4</a:t>
            </a:r>
            <a:r>
              <a:rPr lang="ko-KR" altLang="en-US" dirty="0"/>
              <a:t>가 된다</a:t>
            </a:r>
            <a:r>
              <a:rPr lang="en-US" altLang="ko-KR" dirty="0"/>
              <a:t>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88536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요소 삭제하기 </a:t>
            </a:r>
            <a:r>
              <a:rPr lang="en-US" altLang="ko-KR" dirty="0" smtClean="0"/>
              <a:t>p.261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fontAlgn="base"/>
            <a:r>
              <a:rPr lang="ko-KR" altLang="en-US" dirty="0"/>
              <a:t>항목이 저장된 위치를 알고 있다면 </a:t>
            </a:r>
            <a:r>
              <a:rPr lang="en-US" altLang="ko-KR" dirty="0"/>
              <a:t>pop(</a:t>
            </a:r>
            <a:r>
              <a:rPr lang="en-US" altLang="ko-KR" dirty="0" err="1"/>
              <a:t>i</a:t>
            </a:r>
            <a:r>
              <a:rPr lang="en-US" altLang="ko-KR" dirty="0"/>
              <a:t>)</a:t>
            </a:r>
            <a:r>
              <a:rPr lang="ko-KR" altLang="en-US" dirty="0"/>
              <a:t>을 사용한다</a:t>
            </a:r>
            <a:r>
              <a:rPr lang="en-US" altLang="ko-KR" dirty="0"/>
              <a:t>. </a:t>
            </a:r>
            <a:endParaRPr lang="ko-KR" altLang="en-US" dirty="0"/>
          </a:p>
          <a:p>
            <a:pPr lvl="0" fontAlgn="base"/>
            <a:r>
              <a:rPr lang="ko-KR" altLang="en-US" dirty="0"/>
              <a:t>항목의 값만 알고 있다면 </a:t>
            </a:r>
            <a:r>
              <a:rPr lang="en-US" altLang="ko-KR" dirty="0"/>
              <a:t>remove(value)</a:t>
            </a:r>
            <a:r>
              <a:rPr lang="ko-KR" altLang="en-US" dirty="0"/>
              <a:t>를 사용한다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60" y="2865638"/>
            <a:ext cx="8410575" cy="220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2648" y="3036163"/>
            <a:ext cx="343556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Century Schoolbook" panose="02040604050505020304" pitchFamily="18" charset="0"/>
                <a:ea typeface="굴림" panose="020B0600000101010101" pitchFamily="50" charset="-127"/>
              </a:rPr>
              <a:t>heroes=[ “</a:t>
            </a:r>
            <a:r>
              <a:rPr lang="ko-KR" altLang="en-US" sz="1400" dirty="0" err="1" smtClean="0">
                <a:latin typeface="Century Schoolbook" panose="02040604050505020304" pitchFamily="18" charset="0"/>
                <a:ea typeface="굴림" panose="020B0600000101010101" pitchFamily="50" charset="-127"/>
              </a:rPr>
              <a:t>아이언맨</a:t>
            </a:r>
            <a:r>
              <a:rPr lang="en-US" altLang="ko-KR" sz="1400" dirty="0" smtClean="0">
                <a:latin typeface="Century Schoolbook" panose="02040604050505020304" pitchFamily="18" charset="0"/>
                <a:ea typeface="굴림" panose="020B0600000101010101" pitchFamily="50" charset="-127"/>
              </a:rPr>
              <a:t>”, “</a:t>
            </a:r>
            <a:r>
              <a:rPr lang="ko-KR" altLang="en-US" sz="1400" dirty="0" smtClean="0">
                <a:latin typeface="Century Schoolbook" panose="02040604050505020304" pitchFamily="18" charset="0"/>
                <a:ea typeface="굴림" panose="020B0600000101010101" pitchFamily="50" charset="-127"/>
              </a:rPr>
              <a:t>토르</a:t>
            </a:r>
            <a:r>
              <a:rPr lang="en-US" altLang="ko-KR" sz="1400" dirty="0" smtClean="0">
                <a:latin typeface="Century Schoolbook" panose="02040604050505020304" pitchFamily="18" charset="0"/>
                <a:ea typeface="굴림" panose="020B0600000101010101" pitchFamily="50" charset="-127"/>
              </a:rPr>
              <a:t>”, </a:t>
            </a:r>
            <a:r>
              <a:rPr lang="ko-KR" altLang="en-US" sz="1400" dirty="0" err="1" smtClean="0">
                <a:latin typeface="Century Schoolbook" panose="02040604050505020304" pitchFamily="18" charset="0"/>
                <a:ea typeface="굴림" panose="020B0600000101010101" pitchFamily="50" charset="-127"/>
              </a:rPr>
              <a:t>헐크</a:t>
            </a:r>
            <a:r>
              <a:rPr lang="en-US" altLang="ko-KR" sz="1400" dirty="0" smtClean="0">
                <a:latin typeface="Century Schoolbook" panose="02040604050505020304" pitchFamily="18" charset="0"/>
                <a:ea typeface="굴림" panose="020B0600000101010101" pitchFamily="50" charset="-127"/>
              </a:rPr>
              <a:t>“]</a:t>
            </a:r>
            <a:endParaRPr lang="ko-KR" altLang="en-US" sz="1400" dirty="0">
              <a:latin typeface="Century Schoolbook" panose="02040604050505020304" pitchFamily="18" charset="0"/>
              <a:ea typeface="굴림" panose="020B060000010101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5409" y="3036162"/>
            <a:ext cx="343556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400" dirty="0" err="1" smtClean="0">
                <a:latin typeface="Century Schoolbook" panose="02040604050505020304" pitchFamily="18" charset="0"/>
                <a:ea typeface="굴림" panose="020B0600000101010101" pitchFamily="50" charset="-127"/>
              </a:rPr>
              <a:t>heroes.pop</a:t>
            </a:r>
            <a:r>
              <a:rPr lang="en-US" altLang="ko-KR" sz="1400" dirty="0" smtClean="0">
                <a:latin typeface="Century Schoolbook" panose="02040604050505020304" pitchFamily="18" charset="0"/>
                <a:ea typeface="굴림" panose="020B0600000101010101" pitchFamily="50" charset="-127"/>
              </a:rPr>
              <a:t>(1)</a:t>
            </a:r>
            <a:endParaRPr lang="ko-KR" altLang="en-US" sz="1400" dirty="0">
              <a:latin typeface="Century Schoolbook" panose="02040604050505020304" pitchFamily="18" charset="0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6258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remove()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725830"/>
            <a:ext cx="8229600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/>
              <a:t>heroes = [ "</a:t>
            </a:r>
            <a:r>
              <a:rPr lang="ko-KR" altLang="en-US" dirty="0" err="1"/>
              <a:t>아이언맨</a:t>
            </a:r>
            <a:r>
              <a:rPr lang="en-US" altLang="ko-KR" dirty="0"/>
              <a:t>", "</a:t>
            </a:r>
            <a:r>
              <a:rPr lang="ko-KR" altLang="en-US" dirty="0"/>
              <a:t>토르</a:t>
            </a:r>
            <a:r>
              <a:rPr lang="en-US" altLang="ko-KR" dirty="0"/>
              <a:t>", "</a:t>
            </a:r>
            <a:r>
              <a:rPr lang="ko-KR" altLang="en-US" dirty="0" err="1"/>
              <a:t>헐크</a:t>
            </a:r>
            <a:r>
              <a:rPr lang="en-US" altLang="ko-KR" dirty="0"/>
              <a:t>" ]</a:t>
            </a:r>
          </a:p>
          <a:p>
            <a:r>
              <a:rPr lang="en-US" altLang="ko-KR" dirty="0" err="1"/>
              <a:t>heroes.remove</a:t>
            </a:r>
            <a:r>
              <a:rPr lang="en-US" altLang="ko-KR" dirty="0"/>
              <a:t>("</a:t>
            </a:r>
            <a:r>
              <a:rPr lang="ko-KR" altLang="en-US" dirty="0"/>
              <a:t>토르</a:t>
            </a:r>
            <a:r>
              <a:rPr lang="en-US" altLang="ko-KR" dirty="0"/>
              <a:t>")</a:t>
            </a:r>
            <a:endParaRPr lang="fr-FR" altLang="ko-KR" dirty="0"/>
          </a:p>
        </p:txBody>
      </p:sp>
      <p:sp>
        <p:nvSpPr>
          <p:cNvPr id="5" name="TextBox 4"/>
          <p:cNvSpPr txBox="1"/>
          <p:nvPr/>
        </p:nvSpPr>
        <p:spPr>
          <a:xfrm>
            <a:off x="612648" y="4062137"/>
            <a:ext cx="8229600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/>
              <a:t>if "</a:t>
            </a:r>
            <a:r>
              <a:rPr lang="ko-KR" altLang="en-US" dirty="0"/>
              <a:t>토르</a:t>
            </a:r>
            <a:r>
              <a:rPr lang="en-US" altLang="ko-KR" dirty="0"/>
              <a:t>" in heroes:</a:t>
            </a:r>
          </a:p>
          <a:p>
            <a:r>
              <a:rPr lang="en-US" altLang="ko-KR" dirty="0" smtClean="0"/>
              <a:t>	</a:t>
            </a:r>
            <a:r>
              <a:rPr lang="en-US" altLang="ko-KR" dirty="0" err="1" smtClean="0"/>
              <a:t>heroes.remove</a:t>
            </a:r>
            <a:r>
              <a:rPr lang="en-US" altLang="ko-KR" dirty="0"/>
              <a:t>("</a:t>
            </a:r>
            <a:r>
              <a:rPr lang="ko-KR" altLang="en-US" dirty="0"/>
              <a:t>토르</a:t>
            </a:r>
            <a:r>
              <a:rPr lang="en-US" altLang="ko-KR" dirty="0" smtClean="0"/>
              <a:t>")</a:t>
            </a:r>
            <a:endParaRPr lang="en-US" altLang="ko-KR" dirty="0"/>
          </a:p>
        </p:txBody>
      </p:sp>
      <p:sp>
        <p:nvSpPr>
          <p:cNvPr id="6" name="설명선 2 5"/>
          <p:cNvSpPr/>
          <p:nvPr/>
        </p:nvSpPr>
        <p:spPr>
          <a:xfrm>
            <a:off x="4616387" y="2372161"/>
            <a:ext cx="3737499" cy="113451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006"/>
              <a:gd name="adj6" fmla="val -886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만약</a:t>
            </a:r>
            <a:r>
              <a:rPr lang="en-US" altLang="ko-KR" dirty="0" smtClean="0"/>
              <a:t> </a:t>
            </a:r>
            <a:r>
              <a:rPr lang="ko-KR" altLang="en-US" dirty="0" smtClean="0"/>
              <a:t>삭제하고자 하는 항목이 없다면 오류</a:t>
            </a:r>
            <a:r>
              <a:rPr lang="en-US" altLang="ko-KR" dirty="0" smtClean="0"/>
              <a:t>(</a:t>
            </a:r>
            <a:r>
              <a:rPr lang="ko-KR" altLang="en-US" dirty="0" smtClean="0"/>
              <a:t>예외</a:t>
            </a:r>
            <a:r>
              <a:rPr lang="en-US" altLang="ko-KR" dirty="0" smtClean="0"/>
              <a:t>)</a:t>
            </a:r>
            <a:r>
              <a:rPr lang="ko-KR" altLang="en-US" dirty="0" smtClean="0"/>
              <a:t>가 발생된다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7" name="설명선 2 6"/>
          <p:cNvSpPr/>
          <p:nvPr/>
        </p:nvSpPr>
        <p:spPr>
          <a:xfrm>
            <a:off x="4616386" y="4806122"/>
            <a:ext cx="3737499" cy="113451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006"/>
              <a:gd name="adj6" fmla="val -886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확인후 삭제한다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9284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081" y="4896097"/>
            <a:ext cx="2939433" cy="1785829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학습 목표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fontAlgn="base"/>
            <a:r>
              <a:rPr lang="ko-KR" altLang="en-US" dirty="0"/>
              <a:t>리스트를 생성하고 초기화할 수 있다</a:t>
            </a:r>
            <a:r>
              <a:rPr lang="en-US" altLang="ko-KR" dirty="0"/>
              <a:t>. </a:t>
            </a:r>
            <a:endParaRPr lang="ko-KR" altLang="en-US" dirty="0"/>
          </a:p>
          <a:p>
            <a:pPr lvl="0" fontAlgn="base"/>
            <a:r>
              <a:rPr lang="ko-KR" altLang="en-US" dirty="0"/>
              <a:t>리스트의 요소를 참조하는 방법을 학습한다</a:t>
            </a:r>
            <a:r>
              <a:rPr lang="en-US" altLang="ko-KR" dirty="0"/>
              <a:t>. </a:t>
            </a:r>
            <a:endParaRPr lang="ko-KR" altLang="en-US" dirty="0"/>
          </a:p>
          <a:p>
            <a:pPr lvl="0" fontAlgn="base"/>
            <a:r>
              <a:rPr lang="ko-KR" altLang="en-US" dirty="0"/>
              <a:t>리스트를 함수에 전달하는 방법을 학습한다</a:t>
            </a:r>
            <a:r>
              <a:rPr lang="en-US" altLang="ko-KR" dirty="0"/>
              <a:t>. </a:t>
            </a:r>
            <a:endParaRPr lang="ko-KR" altLang="en-US" dirty="0"/>
          </a:p>
          <a:p>
            <a:pPr lvl="0" fontAlgn="base"/>
            <a:r>
              <a:rPr lang="ko-KR" altLang="en-US" dirty="0"/>
              <a:t>리스트에서 항목 검색</a:t>
            </a:r>
            <a:r>
              <a:rPr lang="en-US" altLang="ko-KR" dirty="0"/>
              <a:t>, </a:t>
            </a:r>
            <a:r>
              <a:rPr lang="ko-KR" altLang="en-US" dirty="0"/>
              <a:t>정렬</a:t>
            </a:r>
            <a:r>
              <a:rPr lang="en-US" altLang="ko-KR" dirty="0"/>
              <a:t>, </a:t>
            </a:r>
            <a:r>
              <a:rPr lang="ko-KR" altLang="en-US" dirty="0"/>
              <a:t>항목 삽입 및 항목 제거와 같은 연산을 할 수 있다</a:t>
            </a:r>
            <a:r>
              <a:rPr lang="en-US" altLang="ko-KR" dirty="0"/>
              <a:t>. </a:t>
            </a:r>
            <a:endParaRPr lang="ko-KR" altLang="en-US" dirty="0"/>
          </a:p>
          <a:p>
            <a:pPr lvl="0" fontAlgn="base"/>
            <a:r>
              <a:rPr lang="ko-KR" altLang="en-US" dirty="0"/>
              <a:t>리스트에서 </a:t>
            </a:r>
            <a:r>
              <a:rPr lang="ko-KR" altLang="en-US" dirty="0" err="1"/>
              <a:t>슬라이싱의</a:t>
            </a:r>
            <a:r>
              <a:rPr lang="ko-KR" altLang="en-US" dirty="0"/>
              <a:t> 개념을 이해하고 활용할 수 있다</a:t>
            </a:r>
            <a:r>
              <a:rPr lang="en-US" altLang="ko-KR" dirty="0"/>
              <a:t>. </a:t>
            </a:r>
            <a:endParaRPr lang="ko-KR" altLang="en-US" dirty="0"/>
          </a:p>
          <a:p>
            <a:pPr lvl="0" fontAlgn="base"/>
            <a:r>
              <a:rPr lang="ko-KR" altLang="en-US" dirty="0"/>
              <a:t>리스트 함축을 이해하고 사용할 수 있다</a:t>
            </a:r>
            <a:r>
              <a:rPr lang="en-US" altLang="ko-KR" dirty="0"/>
              <a:t>. </a:t>
            </a:r>
            <a:endParaRPr lang="ko-KR" altLang="en-US" dirty="0"/>
          </a:p>
          <a:p>
            <a:pPr lvl="0" fontAlgn="base"/>
            <a:r>
              <a:rPr lang="en-US" altLang="ko-KR" dirty="0"/>
              <a:t>2</a:t>
            </a:r>
            <a:r>
              <a:rPr lang="ko-KR" altLang="en-US" dirty="0"/>
              <a:t>차원 리스트를 사용할 수 있다</a:t>
            </a:r>
            <a:r>
              <a:rPr lang="en-US" altLang="ko-KR"/>
              <a:t>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7990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리스트 연산 정리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775" y="1747563"/>
            <a:ext cx="8153400" cy="420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417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리스트 항목의 최대값과 최소값 </a:t>
            </a:r>
            <a:r>
              <a:rPr lang="en-US" altLang="ko-KR" dirty="0" smtClean="0"/>
              <a:t>p.262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725830"/>
            <a:ext cx="8229600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/>
              <a:t>values = [ 1, 2, 3, 4, 5, 6, 7, 8, 9, 10 ]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min(values</a:t>
            </a:r>
            <a:r>
              <a:rPr lang="en-US" altLang="ko-KR" dirty="0"/>
              <a:t>) # 1</a:t>
            </a:r>
          </a:p>
          <a:p>
            <a:r>
              <a:rPr lang="en-US" altLang="ko-KR" dirty="0"/>
              <a:t>max(values) # 10</a:t>
            </a:r>
            <a:endParaRPr lang="fr-FR" altLang="ko-KR" dirty="0"/>
          </a:p>
        </p:txBody>
      </p:sp>
      <p:sp>
        <p:nvSpPr>
          <p:cNvPr id="5" name="설명선 2 4"/>
          <p:cNvSpPr/>
          <p:nvPr/>
        </p:nvSpPr>
        <p:spPr>
          <a:xfrm>
            <a:off x="4616386" y="4806122"/>
            <a:ext cx="3737499" cy="113451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68550"/>
              <a:gd name="adj6" fmla="val -672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max()</a:t>
            </a:r>
            <a:r>
              <a:rPr lang="ko-KR" altLang="en-US" dirty="0" smtClean="0"/>
              <a:t>와</a:t>
            </a:r>
            <a:r>
              <a:rPr lang="en-US" altLang="ko-KR" dirty="0" smtClean="0"/>
              <a:t> min()</a:t>
            </a:r>
            <a:r>
              <a:rPr lang="ko-KR" altLang="en-US" dirty="0" smtClean="0"/>
              <a:t>은</a:t>
            </a:r>
            <a:r>
              <a:rPr lang="en-US" altLang="ko-KR" dirty="0" smtClean="0"/>
              <a:t> </a:t>
            </a:r>
            <a:r>
              <a:rPr lang="ko-KR" altLang="en-US" dirty="0" smtClean="0"/>
              <a:t>내장 함수로서 거의 모든 객체에 사용 가능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7285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리스트</a:t>
            </a:r>
            <a:r>
              <a:rPr lang="en-US" altLang="ko-KR" dirty="0" smtClean="0"/>
              <a:t> </a:t>
            </a:r>
            <a:r>
              <a:rPr lang="ko-KR" altLang="en-US" dirty="0" smtClean="0"/>
              <a:t>정렬 </a:t>
            </a:r>
            <a:r>
              <a:rPr lang="en-US" altLang="ko-KR" dirty="0" smtClean="0"/>
              <a:t>#1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725830"/>
            <a:ext cx="8229600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altLang="ko-KR" dirty="0"/>
              <a:t>a = [ 3, 2, 1, 5, 4 ]</a:t>
            </a:r>
          </a:p>
          <a:p>
            <a:r>
              <a:rPr lang="en-US" altLang="ko-KR" dirty="0" err="1"/>
              <a:t>a.sort</a:t>
            </a:r>
            <a:r>
              <a:rPr lang="en-US" altLang="ko-KR" dirty="0" smtClean="0"/>
              <a:t>()			 </a:t>
            </a:r>
            <a:r>
              <a:rPr lang="en-US" altLang="ko-KR" dirty="0"/>
              <a:t># [1, 2, 3, 4, </a:t>
            </a:r>
            <a:r>
              <a:rPr lang="en-US" altLang="ko-KR" dirty="0" smtClean="0"/>
              <a:t>5</a:t>
            </a:r>
            <a:r>
              <a:rPr lang="en-US" altLang="ko-KR" dirty="0"/>
              <a:t>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3138860"/>
            <a:ext cx="8229600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/>
              <a:t>heroes =['</a:t>
            </a:r>
            <a:r>
              <a:rPr lang="ko-KR" altLang="en-US" dirty="0" err="1"/>
              <a:t>아이언맨</a:t>
            </a:r>
            <a:r>
              <a:rPr lang="en-US" altLang="ko-KR" dirty="0"/>
              <a:t>','</a:t>
            </a:r>
            <a:r>
              <a:rPr lang="ko-KR" altLang="en-US" dirty="0" err="1"/>
              <a:t>헐크</a:t>
            </a:r>
            <a:r>
              <a:rPr lang="en-US" altLang="ko-KR" dirty="0"/>
              <a:t>','</a:t>
            </a:r>
            <a:r>
              <a:rPr lang="ko-KR" altLang="en-US" dirty="0"/>
              <a:t>토르</a:t>
            </a:r>
            <a:r>
              <a:rPr lang="en-US" altLang="ko-KR" dirty="0"/>
              <a:t>']</a:t>
            </a:r>
          </a:p>
          <a:p>
            <a:r>
              <a:rPr lang="en-US" altLang="ko-KR" dirty="0" err="1"/>
              <a:t>heroes.sort</a:t>
            </a:r>
            <a:r>
              <a:rPr lang="en-US" altLang="ko-KR" dirty="0"/>
              <a:t>() </a:t>
            </a:r>
            <a:r>
              <a:rPr lang="en-US" altLang="ko-KR" dirty="0" smtClean="0"/>
              <a:t>		# </a:t>
            </a:r>
            <a:r>
              <a:rPr lang="en-US" altLang="ko-KR" dirty="0"/>
              <a:t>['</a:t>
            </a:r>
            <a:r>
              <a:rPr lang="ko-KR" altLang="en-US" dirty="0" err="1"/>
              <a:t>아이언맨</a:t>
            </a:r>
            <a:r>
              <a:rPr lang="en-US" altLang="ko-KR" dirty="0"/>
              <a:t>', '</a:t>
            </a:r>
            <a:r>
              <a:rPr lang="ko-KR" altLang="en-US" dirty="0"/>
              <a:t>토르</a:t>
            </a:r>
            <a:r>
              <a:rPr lang="en-US" altLang="ko-KR" dirty="0"/>
              <a:t>', '</a:t>
            </a:r>
            <a:r>
              <a:rPr lang="ko-KR" altLang="en-US" dirty="0" err="1"/>
              <a:t>헐크</a:t>
            </a:r>
            <a:r>
              <a:rPr lang="en-US" altLang="ko-KR" dirty="0"/>
              <a:t>']</a:t>
            </a:r>
            <a:endParaRPr lang="fr-FR" altLang="ko-KR" dirty="0"/>
          </a:p>
        </p:txBody>
      </p:sp>
      <p:sp>
        <p:nvSpPr>
          <p:cNvPr id="6" name="TextBox 5"/>
          <p:cNvSpPr txBox="1"/>
          <p:nvPr/>
        </p:nvSpPr>
        <p:spPr>
          <a:xfrm>
            <a:off x="574548" y="4400969"/>
            <a:ext cx="8229600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/>
              <a:t>a =[3,2,1,5,4 ]</a:t>
            </a:r>
          </a:p>
          <a:p>
            <a:r>
              <a:rPr lang="en-US" altLang="ko-KR" dirty="0" err="1"/>
              <a:t>a.sort</a:t>
            </a:r>
            <a:r>
              <a:rPr lang="en-US" altLang="ko-KR" dirty="0"/>
              <a:t>(reverse=True) </a:t>
            </a:r>
            <a:r>
              <a:rPr lang="en-US" altLang="ko-KR" dirty="0" smtClean="0"/>
              <a:t>	# </a:t>
            </a:r>
            <a:r>
              <a:rPr lang="en-US" altLang="ko-KR" dirty="0"/>
              <a:t>[5, 4, 3, 2, 1]</a:t>
            </a:r>
            <a:endParaRPr lang="fr-FR" altLang="ko-KR" dirty="0"/>
          </a:p>
        </p:txBody>
      </p:sp>
      <p:sp>
        <p:nvSpPr>
          <p:cNvPr id="7" name="설명선 2 6"/>
          <p:cNvSpPr/>
          <p:nvPr/>
        </p:nvSpPr>
        <p:spPr>
          <a:xfrm>
            <a:off x="4689348" y="5409804"/>
            <a:ext cx="3737499" cy="113451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3959"/>
              <a:gd name="adj6" fmla="val -530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역순으로 </a:t>
            </a:r>
            <a:r>
              <a:rPr lang="ko-KR" altLang="en-US" dirty="0" err="1" smtClean="0"/>
              <a:t>정렬할때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19300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리스트</a:t>
            </a:r>
            <a:r>
              <a:rPr lang="en-US" altLang="ko-KR" dirty="0" smtClean="0"/>
              <a:t> </a:t>
            </a:r>
            <a:r>
              <a:rPr lang="ko-KR" altLang="en-US" dirty="0" smtClean="0"/>
              <a:t>정렬 </a:t>
            </a:r>
            <a:r>
              <a:rPr lang="en-US" altLang="ko-KR" dirty="0" smtClean="0"/>
              <a:t>#2 p.264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725830"/>
            <a:ext cx="8229600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/>
              <a:t>numbers =[10,3,7,1,9,4,2,8,5,6]</a:t>
            </a:r>
          </a:p>
          <a:p>
            <a:endParaRPr lang="en-US" altLang="ko-KR" dirty="0" smtClean="0"/>
          </a:p>
          <a:p>
            <a:r>
              <a:rPr lang="en-US" altLang="ko-KR" dirty="0" err="1" smtClean="0"/>
              <a:t>ascending_numbers</a:t>
            </a:r>
            <a:r>
              <a:rPr lang="en-US" altLang="ko-KR" dirty="0" smtClean="0"/>
              <a:t> </a:t>
            </a:r>
            <a:r>
              <a:rPr lang="en-US" altLang="ko-KR" dirty="0"/>
              <a:t>=sorted(numbers)</a:t>
            </a:r>
          </a:p>
          <a:p>
            <a:r>
              <a:rPr lang="en-US" altLang="ko-KR" dirty="0"/>
              <a:t>print( </a:t>
            </a:r>
            <a:r>
              <a:rPr lang="en-US" altLang="ko-KR" dirty="0" err="1"/>
              <a:t>ascending_numbers</a:t>
            </a:r>
            <a:r>
              <a:rPr lang="en-US" altLang="ko-KR" dirty="0"/>
              <a:t> 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2648" y="3518179"/>
            <a:ext cx="8229600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[1, 2, 3, 4, 5, 6, 7, 8, 9, 10]</a:t>
            </a:r>
            <a:endParaRPr lang="ko-KR" altLang="en-US" dirty="0"/>
          </a:p>
        </p:txBody>
      </p:sp>
      <p:sp>
        <p:nvSpPr>
          <p:cNvPr id="7" name="설명선 2 6"/>
          <p:cNvSpPr/>
          <p:nvPr/>
        </p:nvSpPr>
        <p:spPr>
          <a:xfrm>
            <a:off x="5406501" y="2950919"/>
            <a:ext cx="3737499" cy="113451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3959"/>
              <a:gd name="adj6" fmla="val -530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내장 함수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707098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리스트 </a:t>
            </a:r>
            <a:r>
              <a:rPr lang="ko-KR" altLang="en-US" dirty="0" err="1" smtClean="0"/>
              <a:t>메소드</a:t>
            </a:r>
            <a:r>
              <a:rPr lang="ko-KR" altLang="en-US" dirty="0" smtClean="0"/>
              <a:t> 정리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27607" y="1600200"/>
            <a:ext cx="792373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114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리스트에서 사용할 수 있는 내장 함수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01044" y="1555811"/>
            <a:ext cx="7130901" cy="495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522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내장 함수 예 </a:t>
            </a:r>
            <a:r>
              <a:rPr lang="en-US" altLang="ko-KR" dirty="0" smtClean="0"/>
              <a:t>p.264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725830"/>
            <a:ext cx="8229600" cy="147732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/>
              <a:t>numbers =[10,20,30,40,50]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print</a:t>
            </a:r>
            <a:r>
              <a:rPr lang="en-US" altLang="ko-KR" dirty="0"/>
              <a:t>("</a:t>
            </a:r>
            <a:r>
              <a:rPr lang="ko-KR" altLang="en-US" dirty="0"/>
              <a:t>합</a:t>
            </a:r>
            <a:r>
              <a:rPr lang="en-US" altLang="ko-KR" dirty="0"/>
              <a:t>=",sum(numbers</a:t>
            </a:r>
            <a:r>
              <a:rPr lang="en-US" altLang="ko-KR" dirty="0" smtClean="0"/>
              <a:t>))		 </a:t>
            </a:r>
            <a:r>
              <a:rPr lang="en-US" altLang="ko-KR" dirty="0"/>
              <a:t># </a:t>
            </a:r>
            <a:r>
              <a:rPr lang="ko-KR" altLang="en-US" dirty="0"/>
              <a:t>항목의 합계를 계산한다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print("</a:t>
            </a:r>
            <a:r>
              <a:rPr lang="ko-KR" altLang="en-US" dirty="0"/>
              <a:t>최대값</a:t>
            </a:r>
            <a:r>
              <a:rPr lang="en-US" altLang="ko-KR" dirty="0"/>
              <a:t>=",max(numbers)) </a:t>
            </a:r>
            <a:r>
              <a:rPr lang="en-US" altLang="ko-KR" dirty="0" smtClean="0"/>
              <a:t>	# </a:t>
            </a:r>
            <a:r>
              <a:rPr lang="ko-KR" altLang="en-US" dirty="0"/>
              <a:t>가장 큰 항목을 반환한다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print("</a:t>
            </a:r>
            <a:r>
              <a:rPr lang="ko-KR" altLang="en-US" dirty="0"/>
              <a:t>최소값</a:t>
            </a:r>
            <a:r>
              <a:rPr lang="en-US" altLang="ko-KR" dirty="0"/>
              <a:t>=",min(numbers)) </a:t>
            </a:r>
            <a:r>
              <a:rPr lang="en-US" altLang="ko-KR" dirty="0" smtClean="0"/>
              <a:t>	# </a:t>
            </a:r>
            <a:r>
              <a:rPr lang="ko-KR" altLang="en-US" dirty="0"/>
              <a:t>가장 작은 항목을 반환한다</a:t>
            </a:r>
            <a:endParaRPr lang="en-US" altLang="ko-KR" dirty="0"/>
          </a:p>
        </p:txBody>
      </p:sp>
      <p:sp>
        <p:nvSpPr>
          <p:cNvPr id="8" name="TextBox 7"/>
          <p:cNvSpPr txBox="1"/>
          <p:nvPr/>
        </p:nvSpPr>
        <p:spPr>
          <a:xfrm>
            <a:off x="612648" y="3518179"/>
            <a:ext cx="8229600" cy="92333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/>
              <a:t>합</a:t>
            </a:r>
            <a:r>
              <a:rPr lang="en-US" altLang="ko-KR" dirty="0"/>
              <a:t>= 150</a:t>
            </a:r>
          </a:p>
          <a:p>
            <a:r>
              <a:rPr lang="ko-KR" altLang="en-US" dirty="0"/>
              <a:t>최대값</a:t>
            </a:r>
            <a:r>
              <a:rPr lang="en-US" altLang="ko-KR" dirty="0"/>
              <a:t>= 50</a:t>
            </a:r>
          </a:p>
          <a:p>
            <a:r>
              <a:rPr lang="ko-KR" altLang="en-US" dirty="0"/>
              <a:t>최소값</a:t>
            </a:r>
            <a:r>
              <a:rPr lang="en-US" altLang="ko-KR" dirty="0"/>
              <a:t>= 10</a:t>
            </a:r>
            <a:endParaRPr lang="ko-KR" altLang="en-US" dirty="0"/>
          </a:p>
        </p:txBody>
      </p:sp>
      <p:sp>
        <p:nvSpPr>
          <p:cNvPr id="7" name="설명선 2 6"/>
          <p:cNvSpPr/>
          <p:nvPr/>
        </p:nvSpPr>
        <p:spPr>
          <a:xfrm>
            <a:off x="4474346" y="3622011"/>
            <a:ext cx="3737499" cy="113451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3959"/>
              <a:gd name="adj6" fmla="val -530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내장 함수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689868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리스트에서 랜덤으로 선택하기 </a:t>
            </a:r>
            <a:r>
              <a:rPr lang="en-US" altLang="ko-KR" dirty="0" smtClean="0"/>
              <a:t>p.264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725830"/>
            <a:ext cx="8229600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/>
              <a:t>import random</a:t>
            </a:r>
          </a:p>
          <a:p>
            <a:endParaRPr lang="en-US" altLang="ko-KR" dirty="0" smtClean="0"/>
          </a:p>
          <a:p>
            <a:r>
              <a:rPr lang="en-US" altLang="ko-KR" dirty="0" err="1" smtClean="0"/>
              <a:t>numberList</a:t>
            </a:r>
            <a:r>
              <a:rPr lang="en-US" altLang="ko-KR" dirty="0" smtClean="0"/>
              <a:t> </a:t>
            </a:r>
            <a:r>
              <a:rPr lang="en-US" altLang="ko-KR" dirty="0"/>
              <a:t>= [1, 2, 3, 4, 5, 6, 7, 8, 9, 10]</a:t>
            </a:r>
          </a:p>
          <a:p>
            <a:r>
              <a:rPr lang="en-US" altLang="ko-KR" dirty="0"/>
              <a:t>print("</a:t>
            </a:r>
            <a:r>
              <a:rPr lang="ko-KR" altLang="en-US" dirty="0" err="1"/>
              <a:t>랜덤하게</a:t>
            </a:r>
            <a:r>
              <a:rPr lang="ko-KR" altLang="en-US" dirty="0"/>
              <a:t> 선택한 항목</a:t>
            </a:r>
            <a:r>
              <a:rPr lang="en-US" altLang="ko-KR" dirty="0"/>
              <a:t>=", </a:t>
            </a:r>
            <a:r>
              <a:rPr lang="en-US" altLang="ko-KR" dirty="0" err="1"/>
              <a:t>random.choice</a:t>
            </a:r>
            <a:r>
              <a:rPr lang="en-US" altLang="ko-KR" dirty="0"/>
              <a:t>(</a:t>
            </a:r>
            <a:r>
              <a:rPr lang="en-US" altLang="ko-KR" dirty="0" err="1"/>
              <a:t>numberList</a:t>
            </a:r>
            <a:r>
              <a:rPr lang="en-US" altLang="ko-KR" dirty="0"/>
              <a:t>))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2648" y="3089182"/>
            <a:ext cx="8229600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 err="1"/>
              <a:t>랜덤하게</a:t>
            </a:r>
            <a:r>
              <a:rPr lang="ko-KR" altLang="en-US" dirty="0"/>
              <a:t> 선택한 항목</a:t>
            </a:r>
            <a:r>
              <a:rPr lang="en-US" altLang="ko-KR" dirty="0"/>
              <a:t>= 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648" y="4221935"/>
            <a:ext cx="8229600" cy="175432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/>
              <a:t>import random</a:t>
            </a:r>
          </a:p>
          <a:p>
            <a:r>
              <a:rPr lang="en-US" altLang="ko-KR" dirty="0" err="1"/>
              <a:t>movie_list</a:t>
            </a:r>
            <a:r>
              <a:rPr lang="en-US" altLang="ko-KR" dirty="0"/>
              <a:t> = ["Citizen Kane", "</a:t>
            </a:r>
            <a:r>
              <a:rPr lang="en-US" altLang="ko-KR" dirty="0" err="1"/>
              <a:t>Singin</a:t>
            </a:r>
            <a:r>
              <a:rPr lang="en-US" altLang="ko-KR" dirty="0"/>
              <a:t>' in the Rain", "Modern Times",</a:t>
            </a:r>
          </a:p>
          <a:p>
            <a:r>
              <a:rPr lang="en-US" altLang="ko-KR" dirty="0"/>
              <a:t>              "Casablanca", "City Lights"]</a:t>
            </a:r>
          </a:p>
          <a:p>
            <a:endParaRPr lang="en-US" altLang="ko-KR" dirty="0"/>
          </a:p>
          <a:p>
            <a:r>
              <a:rPr lang="en-US" altLang="ko-KR" dirty="0"/>
              <a:t>item = </a:t>
            </a:r>
            <a:r>
              <a:rPr lang="en-US" altLang="ko-KR" dirty="0" err="1"/>
              <a:t>random.choice</a:t>
            </a:r>
            <a:r>
              <a:rPr lang="en-US" altLang="ko-KR" dirty="0"/>
              <a:t>(</a:t>
            </a:r>
            <a:r>
              <a:rPr lang="en-US" altLang="ko-KR" dirty="0" err="1"/>
              <a:t>movie_list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print ("</a:t>
            </a:r>
            <a:r>
              <a:rPr lang="ko-KR" altLang="en-US" dirty="0" err="1"/>
              <a:t>랜덤하게</a:t>
            </a:r>
            <a:r>
              <a:rPr lang="ko-KR" altLang="en-US" dirty="0"/>
              <a:t> 선택한 항목</a:t>
            </a:r>
            <a:r>
              <a:rPr lang="en-US" altLang="ko-KR" dirty="0"/>
              <a:t>=", item)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2648" y="6171214"/>
            <a:ext cx="8229600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 err="1"/>
              <a:t>랜덤하게</a:t>
            </a:r>
            <a:r>
              <a:rPr lang="ko-KR" altLang="en-US" dirty="0"/>
              <a:t> 선택한 항목</a:t>
            </a:r>
            <a:r>
              <a:rPr lang="en-US" altLang="ko-KR" dirty="0"/>
              <a:t>= Citizen Kane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07552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Lab: </a:t>
            </a:r>
            <a:r>
              <a:rPr lang="ko-KR" altLang="en-US" dirty="0"/>
              <a:t>성적 처리 </a:t>
            </a:r>
            <a:r>
              <a:rPr lang="ko-KR" altLang="en-US" dirty="0" smtClean="0"/>
              <a:t>프로그램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학생들의 성적을 사용자로부터 </a:t>
            </a:r>
            <a:r>
              <a:rPr lang="ko-KR" altLang="en-US" dirty="0" err="1"/>
              <a:t>입력받아서</a:t>
            </a:r>
            <a:r>
              <a:rPr lang="ko-KR" altLang="en-US" dirty="0"/>
              <a:t> 리스트에 저장한다</a:t>
            </a:r>
            <a:r>
              <a:rPr lang="en-US" altLang="ko-KR" dirty="0"/>
              <a:t>. </a:t>
            </a:r>
            <a:r>
              <a:rPr lang="ko-KR" altLang="en-US" dirty="0"/>
              <a:t>성적의 평균을 구하고 </a:t>
            </a:r>
            <a:r>
              <a:rPr lang="ko-KR" altLang="en-US" dirty="0" err="1"/>
              <a:t>최대점수</a:t>
            </a:r>
            <a:r>
              <a:rPr lang="en-US" altLang="ko-KR" dirty="0"/>
              <a:t>, </a:t>
            </a:r>
            <a:r>
              <a:rPr lang="ko-KR" altLang="en-US" dirty="0" err="1"/>
              <a:t>최소점수</a:t>
            </a:r>
            <a:r>
              <a:rPr lang="en-US" altLang="ko-KR" dirty="0"/>
              <a:t>, 80</a:t>
            </a:r>
            <a:r>
              <a:rPr lang="ko-KR" altLang="en-US" dirty="0"/>
              <a:t>점 이상 성적을 받은 학생의 숫자를 계산하여 출력해보자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2648" y="3100471"/>
            <a:ext cx="8229600" cy="2585323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/>
              <a:t>성적을 </a:t>
            </a:r>
            <a:r>
              <a:rPr lang="ko-KR" altLang="en-US" dirty="0" err="1"/>
              <a:t>입력하시요</a:t>
            </a:r>
            <a:r>
              <a:rPr lang="en-US" altLang="ko-KR" dirty="0"/>
              <a:t>: 10</a:t>
            </a:r>
            <a:endParaRPr lang="ko-KR" altLang="en-US" dirty="0"/>
          </a:p>
          <a:p>
            <a:r>
              <a:rPr lang="ko-KR" altLang="en-US" dirty="0"/>
              <a:t>성적을 </a:t>
            </a:r>
            <a:r>
              <a:rPr lang="ko-KR" altLang="en-US" dirty="0" err="1"/>
              <a:t>입력하시요</a:t>
            </a:r>
            <a:r>
              <a:rPr lang="en-US" altLang="ko-KR" dirty="0"/>
              <a:t>: 20</a:t>
            </a:r>
            <a:endParaRPr lang="ko-KR" altLang="en-US" dirty="0"/>
          </a:p>
          <a:p>
            <a:r>
              <a:rPr lang="ko-KR" altLang="en-US" dirty="0"/>
              <a:t>성적을 </a:t>
            </a:r>
            <a:r>
              <a:rPr lang="ko-KR" altLang="en-US" dirty="0" err="1"/>
              <a:t>입력하시요</a:t>
            </a:r>
            <a:r>
              <a:rPr lang="en-US" altLang="ko-KR" dirty="0"/>
              <a:t>: 60</a:t>
            </a:r>
            <a:endParaRPr lang="ko-KR" altLang="en-US" dirty="0"/>
          </a:p>
          <a:p>
            <a:r>
              <a:rPr lang="ko-KR" altLang="en-US" dirty="0"/>
              <a:t>성적을 </a:t>
            </a:r>
            <a:r>
              <a:rPr lang="ko-KR" altLang="en-US" dirty="0" err="1"/>
              <a:t>입력하시요</a:t>
            </a:r>
            <a:r>
              <a:rPr lang="en-US" altLang="ko-KR" dirty="0"/>
              <a:t>: 70</a:t>
            </a:r>
            <a:endParaRPr lang="ko-KR" altLang="en-US" dirty="0"/>
          </a:p>
          <a:p>
            <a:r>
              <a:rPr lang="ko-KR" altLang="en-US" dirty="0"/>
              <a:t>성적을 </a:t>
            </a:r>
            <a:r>
              <a:rPr lang="ko-KR" altLang="en-US" dirty="0" err="1"/>
              <a:t>입력하시요</a:t>
            </a:r>
            <a:r>
              <a:rPr lang="en-US" altLang="ko-KR" dirty="0"/>
              <a:t>: 80</a:t>
            </a:r>
            <a:endParaRPr lang="ko-KR" altLang="en-US" dirty="0"/>
          </a:p>
          <a:p>
            <a:r>
              <a:rPr lang="ko-KR" altLang="en-US" dirty="0"/>
              <a:t>성적 평균</a:t>
            </a:r>
            <a:r>
              <a:rPr lang="en-US" altLang="ko-KR" dirty="0"/>
              <a:t>= 48.0</a:t>
            </a:r>
            <a:endParaRPr lang="ko-KR" altLang="en-US" dirty="0"/>
          </a:p>
          <a:p>
            <a:r>
              <a:rPr lang="ko-KR" altLang="en-US" dirty="0" err="1"/>
              <a:t>최대점수</a:t>
            </a:r>
            <a:r>
              <a:rPr lang="en-US" altLang="ko-KR" dirty="0"/>
              <a:t>= 80</a:t>
            </a:r>
            <a:endParaRPr lang="ko-KR" altLang="en-US" dirty="0"/>
          </a:p>
          <a:p>
            <a:r>
              <a:rPr lang="ko-KR" altLang="en-US" dirty="0" err="1"/>
              <a:t>최소점수</a:t>
            </a:r>
            <a:r>
              <a:rPr lang="en-US" altLang="ko-KR" dirty="0"/>
              <a:t>= 10</a:t>
            </a:r>
            <a:endParaRPr lang="ko-KR" altLang="en-US" dirty="0"/>
          </a:p>
          <a:p>
            <a:r>
              <a:rPr lang="en-US" altLang="ko-KR" dirty="0"/>
              <a:t>80</a:t>
            </a:r>
            <a:r>
              <a:rPr lang="ko-KR" altLang="en-US" dirty="0"/>
              <a:t>점 이상</a:t>
            </a:r>
            <a:r>
              <a:rPr lang="en-US" altLang="ko-KR" dirty="0"/>
              <a:t>= 1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998" y="4260310"/>
            <a:ext cx="577215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9698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Solution: </a:t>
            </a:r>
            <a:r>
              <a:rPr lang="en-US" altLang="ko-KR" dirty="0" err="1" smtClean="0"/>
              <a:t>score_proc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725830"/>
            <a:ext cx="8229600" cy="452431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/>
              <a:t>STUDENTS = 5 </a:t>
            </a:r>
          </a:p>
          <a:p>
            <a:r>
              <a:rPr lang="en-US" altLang="ko-KR" dirty="0" err="1"/>
              <a:t>lst</a:t>
            </a:r>
            <a:r>
              <a:rPr lang="en-US" altLang="ko-KR" dirty="0"/>
              <a:t> = [] </a:t>
            </a:r>
          </a:p>
          <a:p>
            <a:r>
              <a:rPr lang="en-US" altLang="ko-KR" dirty="0"/>
              <a:t>count=0</a:t>
            </a:r>
          </a:p>
          <a:p>
            <a:endParaRPr lang="en-US" altLang="ko-KR" dirty="0"/>
          </a:p>
          <a:p>
            <a:r>
              <a:rPr lang="en-US" altLang="ko-KR" dirty="0"/>
              <a:t>for </a:t>
            </a:r>
            <a:r>
              <a:rPr lang="en-US" altLang="ko-KR" dirty="0" err="1"/>
              <a:t>i</a:t>
            </a:r>
            <a:r>
              <a:rPr lang="en-US" altLang="ko-KR" dirty="0"/>
              <a:t> in range(STUDENTS):</a:t>
            </a:r>
          </a:p>
          <a:p>
            <a:r>
              <a:rPr lang="en-US" altLang="ko-KR" dirty="0"/>
              <a:t>    value = </a:t>
            </a:r>
            <a:r>
              <a:rPr lang="en-US" altLang="ko-KR" dirty="0" err="1"/>
              <a:t>int</a:t>
            </a:r>
            <a:r>
              <a:rPr lang="en-US" altLang="ko-KR" dirty="0"/>
              <a:t>(input("</a:t>
            </a:r>
            <a:r>
              <a:rPr lang="ko-KR" altLang="en-US" dirty="0"/>
              <a:t>성적을 </a:t>
            </a:r>
            <a:r>
              <a:rPr lang="ko-KR" altLang="en-US" dirty="0" err="1"/>
              <a:t>입력하시요</a:t>
            </a:r>
            <a:r>
              <a:rPr lang="en-US" altLang="ko-KR" dirty="0"/>
              <a:t>: "))</a:t>
            </a:r>
          </a:p>
          <a:p>
            <a:r>
              <a:rPr lang="en-US" altLang="ko-KR" dirty="0"/>
              <a:t>    </a:t>
            </a:r>
            <a:r>
              <a:rPr lang="en-US" altLang="ko-KR" dirty="0" err="1"/>
              <a:t>lst.append</a:t>
            </a:r>
            <a:r>
              <a:rPr lang="en-US" altLang="ko-KR" dirty="0"/>
              <a:t>(value)</a:t>
            </a:r>
          </a:p>
          <a:p>
            <a:endParaRPr lang="en-US" altLang="ko-KR" dirty="0"/>
          </a:p>
          <a:p>
            <a:r>
              <a:rPr lang="en-US" altLang="ko-KR" dirty="0"/>
              <a:t>print("\n</a:t>
            </a:r>
            <a:r>
              <a:rPr lang="ko-KR" altLang="en-US" dirty="0"/>
              <a:t>성적 평균</a:t>
            </a:r>
            <a:r>
              <a:rPr lang="en-US" altLang="ko-KR" dirty="0"/>
              <a:t>=", sum(</a:t>
            </a:r>
            <a:r>
              <a:rPr lang="en-US" altLang="ko-KR" dirty="0" err="1"/>
              <a:t>lst</a:t>
            </a:r>
            <a:r>
              <a:rPr lang="en-US" altLang="ko-KR" dirty="0"/>
              <a:t>) / </a:t>
            </a:r>
            <a:r>
              <a:rPr lang="en-US" altLang="ko-KR" dirty="0" err="1"/>
              <a:t>len</a:t>
            </a:r>
            <a:r>
              <a:rPr lang="en-US" altLang="ko-KR" dirty="0"/>
              <a:t>(</a:t>
            </a:r>
            <a:r>
              <a:rPr lang="en-US" altLang="ko-KR" dirty="0" err="1"/>
              <a:t>lst</a:t>
            </a:r>
            <a:r>
              <a:rPr lang="en-US" altLang="ko-KR" dirty="0"/>
              <a:t>))</a:t>
            </a:r>
          </a:p>
          <a:p>
            <a:r>
              <a:rPr lang="en-US" altLang="ko-KR" dirty="0"/>
              <a:t>print("</a:t>
            </a:r>
            <a:r>
              <a:rPr lang="ko-KR" altLang="en-US" dirty="0" err="1"/>
              <a:t>최대점수</a:t>
            </a:r>
            <a:r>
              <a:rPr lang="en-US" altLang="ko-KR" dirty="0"/>
              <a:t>=", max(</a:t>
            </a:r>
            <a:r>
              <a:rPr lang="en-US" altLang="ko-KR" dirty="0" err="1"/>
              <a:t>lst</a:t>
            </a:r>
            <a:r>
              <a:rPr lang="en-US" altLang="ko-KR" dirty="0"/>
              <a:t>))</a:t>
            </a:r>
          </a:p>
          <a:p>
            <a:r>
              <a:rPr lang="en-US" altLang="ko-KR" dirty="0"/>
              <a:t>print("</a:t>
            </a:r>
            <a:r>
              <a:rPr lang="ko-KR" altLang="en-US" dirty="0" err="1"/>
              <a:t>최소점수</a:t>
            </a:r>
            <a:r>
              <a:rPr lang="en-US" altLang="ko-KR" dirty="0"/>
              <a:t>=", min(</a:t>
            </a:r>
            <a:r>
              <a:rPr lang="en-US" altLang="ko-KR" dirty="0" err="1"/>
              <a:t>lst</a:t>
            </a:r>
            <a:r>
              <a:rPr lang="en-US" altLang="ko-KR" dirty="0"/>
              <a:t>))</a:t>
            </a:r>
          </a:p>
          <a:p>
            <a:endParaRPr lang="en-US" altLang="ko-KR" dirty="0"/>
          </a:p>
          <a:p>
            <a:r>
              <a:rPr lang="en-US" altLang="ko-KR" dirty="0"/>
              <a:t>for score in </a:t>
            </a:r>
            <a:r>
              <a:rPr lang="en-US" altLang="ko-KR" dirty="0" err="1"/>
              <a:t>lst</a:t>
            </a:r>
            <a:r>
              <a:rPr lang="en-US" altLang="ko-KR" dirty="0"/>
              <a:t>:</a:t>
            </a:r>
          </a:p>
          <a:p>
            <a:r>
              <a:rPr lang="en-US" altLang="ko-KR" dirty="0"/>
              <a:t>    if score &gt;= 80:</a:t>
            </a:r>
          </a:p>
          <a:p>
            <a:r>
              <a:rPr lang="en-US" altLang="ko-KR" dirty="0"/>
              <a:t>        count += 1</a:t>
            </a:r>
          </a:p>
          <a:p>
            <a:r>
              <a:rPr lang="en-US" altLang="ko-KR" dirty="0"/>
              <a:t>print("80</a:t>
            </a:r>
            <a:r>
              <a:rPr lang="ko-KR" altLang="en-US" dirty="0"/>
              <a:t>점 이상</a:t>
            </a:r>
            <a:r>
              <a:rPr lang="en-US" altLang="ko-KR" dirty="0"/>
              <a:t>=", count)</a:t>
            </a:r>
          </a:p>
        </p:txBody>
      </p:sp>
    </p:spTree>
    <p:extLst>
      <p:ext uri="{BB962C8B-B14F-4D97-AF65-F5344CB8AC3E}">
        <p14:creationId xmlns:p14="http://schemas.microsoft.com/office/powerpoint/2010/main" val="434166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이번 </a:t>
            </a:r>
            <a:r>
              <a:rPr lang="ko-KR" altLang="en-US" dirty="0"/>
              <a:t>장에서 만들 프로그램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12648" y="1689439"/>
            <a:ext cx="8229600" cy="2585323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/>
              <a:t>성적을 </a:t>
            </a:r>
            <a:r>
              <a:rPr lang="ko-KR" altLang="en-US" dirty="0" err="1"/>
              <a:t>입력하시요</a:t>
            </a:r>
            <a:r>
              <a:rPr lang="en-US" altLang="ko-KR" dirty="0"/>
              <a:t>: 10</a:t>
            </a:r>
            <a:endParaRPr lang="ko-KR" altLang="en-US" dirty="0"/>
          </a:p>
          <a:p>
            <a:r>
              <a:rPr lang="ko-KR" altLang="en-US" dirty="0"/>
              <a:t>성적을 </a:t>
            </a:r>
            <a:r>
              <a:rPr lang="ko-KR" altLang="en-US" dirty="0" err="1"/>
              <a:t>입력하시요</a:t>
            </a:r>
            <a:r>
              <a:rPr lang="en-US" altLang="ko-KR" dirty="0"/>
              <a:t>: 20</a:t>
            </a:r>
            <a:endParaRPr lang="ko-KR" altLang="en-US" dirty="0"/>
          </a:p>
          <a:p>
            <a:r>
              <a:rPr lang="ko-KR" altLang="en-US" dirty="0"/>
              <a:t>성적을 </a:t>
            </a:r>
            <a:r>
              <a:rPr lang="ko-KR" altLang="en-US" dirty="0" err="1"/>
              <a:t>입력하시요</a:t>
            </a:r>
            <a:r>
              <a:rPr lang="en-US" altLang="ko-KR" dirty="0"/>
              <a:t>: 60</a:t>
            </a:r>
            <a:endParaRPr lang="ko-KR" altLang="en-US" dirty="0"/>
          </a:p>
          <a:p>
            <a:r>
              <a:rPr lang="ko-KR" altLang="en-US" dirty="0"/>
              <a:t>성적을 </a:t>
            </a:r>
            <a:r>
              <a:rPr lang="ko-KR" altLang="en-US" dirty="0" err="1"/>
              <a:t>입력하시요</a:t>
            </a:r>
            <a:r>
              <a:rPr lang="en-US" altLang="ko-KR" dirty="0"/>
              <a:t>: 70</a:t>
            </a:r>
            <a:endParaRPr lang="ko-KR" altLang="en-US" dirty="0"/>
          </a:p>
          <a:p>
            <a:r>
              <a:rPr lang="ko-KR" altLang="en-US" dirty="0"/>
              <a:t>성적을 </a:t>
            </a:r>
            <a:r>
              <a:rPr lang="ko-KR" altLang="en-US" dirty="0" err="1"/>
              <a:t>입력하시요</a:t>
            </a:r>
            <a:r>
              <a:rPr lang="en-US" altLang="ko-KR" dirty="0"/>
              <a:t>: 80</a:t>
            </a:r>
            <a:endParaRPr lang="ko-KR" altLang="en-US" dirty="0"/>
          </a:p>
          <a:p>
            <a:r>
              <a:rPr lang="ko-KR" altLang="en-US" dirty="0"/>
              <a:t>성적 평균</a:t>
            </a:r>
            <a:r>
              <a:rPr lang="en-US" altLang="ko-KR" dirty="0"/>
              <a:t>= 48.0</a:t>
            </a:r>
            <a:endParaRPr lang="ko-KR" altLang="en-US" dirty="0"/>
          </a:p>
          <a:p>
            <a:r>
              <a:rPr lang="ko-KR" altLang="en-US" dirty="0" err="1"/>
              <a:t>최대점수</a:t>
            </a:r>
            <a:r>
              <a:rPr lang="en-US" altLang="ko-KR" dirty="0"/>
              <a:t>= 80</a:t>
            </a:r>
            <a:endParaRPr lang="ko-KR" altLang="en-US" dirty="0"/>
          </a:p>
          <a:p>
            <a:r>
              <a:rPr lang="ko-KR" altLang="en-US" dirty="0" err="1"/>
              <a:t>최소점수</a:t>
            </a:r>
            <a:r>
              <a:rPr lang="en-US" altLang="ko-KR" dirty="0"/>
              <a:t>= 10</a:t>
            </a:r>
            <a:endParaRPr lang="ko-KR" altLang="en-US" dirty="0"/>
          </a:p>
          <a:p>
            <a:r>
              <a:rPr lang="en-US" altLang="ko-KR" dirty="0"/>
              <a:t>80</a:t>
            </a:r>
            <a:r>
              <a:rPr lang="ko-KR" altLang="en-US" dirty="0"/>
              <a:t>점 이상</a:t>
            </a:r>
            <a:r>
              <a:rPr lang="en-US" altLang="ko-KR" dirty="0"/>
              <a:t>= 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151200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Lab: </a:t>
            </a:r>
            <a:r>
              <a:rPr lang="ko-KR" altLang="en-US" dirty="0"/>
              <a:t>리스트에서 </a:t>
            </a:r>
            <a:r>
              <a:rPr lang="en-US" altLang="ko-KR" dirty="0"/>
              <a:t>2</a:t>
            </a:r>
            <a:r>
              <a:rPr lang="ko-KR" altLang="en-US" dirty="0"/>
              <a:t>번째로 큰 수 </a:t>
            </a:r>
            <a:r>
              <a:rPr lang="ko-KR" altLang="en-US" dirty="0" smtClean="0"/>
              <a:t>찾기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 smtClean="0"/>
              <a:t>정수들이 </a:t>
            </a:r>
            <a:r>
              <a:rPr lang="ko-KR" altLang="en-US" dirty="0"/>
              <a:t>저장된 리스트에서 두 번째로 큰 수를 찾아보자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2648" y="2361213"/>
            <a:ext cx="8229600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/>
              <a:t>두 번째로 큰 수</a:t>
            </a:r>
            <a:r>
              <a:rPr lang="en-US" altLang="ko-KR" dirty="0"/>
              <a:t>= 15</a:t>
            </a:r>
            <a:endParaRPr lang="ko-KR" altLang="en-US" dirty="0"/>
          </a:p>
        </p:txBody>
      </p:sp>
      <p:pic>
        <p:nvPicPr>
          <p:cNvPr id="34818" name="Picture 2" descr="C program to find second largest number in array - Codeforw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855" y="3392518"/>
            <a:ext cx="3524250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616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Solution: second1,2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725830"/>
            <a:ext cx="8229600" cy="203132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/>
              <a:t>list1 = [1, 2, 3, 4, 15, 99] </a:t>
            </a:r>
          </a:p>
          <a:p>
            <a:endParaRPr lang="en-US" altLang="ko-KR" dirty="0"/>
          </a:p>
          <a:p>
            <a:r>
              <a:rPr lang="en-US" altLang="ko-KR" dirty="0"/>
              <a:t># </a:t>
            </a:r>
            <a:r>
              <a:rPr lang="ko-KR" altLang="en-US" dirty="0"/>
              <a:t>리스트를 정렬한다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list1.sort() </a:t>
            </a:r>
          </a:p>
          <a:p>
            <a:r>
              <a:rPr lang="en-US" altLang="ko-KR" dirty="0"/>
              <a:t>  </a:t>
            </a:r>
          </a:p>
          <a:p>
            <a:r>
              <a:rPr lang="en-US" altLang="ko-KR" dirty="0"/>
              <a:t># </a:t>
            </a:r>
            <a:r>
              <a:rPr lang="ko-KR" altLang="en-US" dirty="0"/>
              <a:t>뒤에서 두 번째 요소를 출력한다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print("</a:t>
            </a:r>
            <a:r>
              <a:rPr lang="ko-KR" altLang="en-US" dirty="0"/>
              <a:t>두 번째로 큰 수</a:t>
            </a:r>
            <a:r>
              <a:rPr lang="en-US" altLang="ko-KR" dirty="0"/>
              <a:t>=", list1[-2])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4263785"/>
            <a:ext cx="8229600" cy="203132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/>
              <a:t>list1 = [1, 2, 3, 4, 15, 99] </a:t>
            </a:r>
          </a:p>
          <a:p>
            <a:r>
              <a:rPr lang="en-US" altLang="ko-KR" dirty="0"/>
              <a:t> </a:t>
            </a:r>
          </a:p>
          <a:p>
            <a:r>
              <a:rPr lang="en-US" altLang="ko-KR" dirty="0"/>
              <a:t># </a:t>
            </a:r>
            <a:r>
              <a:rPr lang="ko-KR" altLang="en-US" dirty="0"/>
              <a:t>제일 큰 수는 삭제한다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list1.remove(max(list1)) </a:t>
            </a:r>
          </a:p>
          <a:p>
            <a:r>
              <a:rPr lang="en-US" altLang="ko-KR" dirty="0"/>
              <a:t> </a:t>
            </a:r>
          </a:p>
          <a:p>
            <a:r>
              <a:rPr lang="en-US" altLang="ko-KR" dirty="0"/>
              <a:t># </a:t>
            </a:r>
            <a:r>
              <a:rPr lang="ko-KR" altLang="en-US" dirty="0"/>
              <a:t>그 다음으로 큰 수를 출력한다</a:t>
            </a:r>
            <a:r>
              <a:rPr lang="en-US" altLang="ko-KR" dirty="0"/>
              <a:t>. </a:t>
            </a:r>
            <a:r>
              <a:rPr lang="ko-KR" altLang="en-US" dirty="0"/>
              <a:t>리스트는 변경되었다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print("</a:t>
            </a:r>
            <a:r>
              <a:rPr lang="ko-KR" altLang="en-US" dirty="0"/>
              <a:t>두 번째로 큰 수</a:t>
            </a:r>
            <a:r>
              <a:rPr lang="en-US" altLang="ko-KR" dirty="0"/>
              <a:t>=", max(list1)) </a:t>
            </a:r>
          </a:p>
        </p:txBody>
      </p:sp>
    </p:spTree>
    <p:extLst>
      <p:ext uri="{BB962C8B-B14F-4D97-AF65-F5344CB8AC3E}">
        <p14:creationId xmlns:p14="http://schemas.microsoft.com/office/powerpoint/2010/main" val="26440136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altLang="ko-KR" dirty="0" smtClean="0"/>
              <a:t>Lab: </a:t>
            </a:r>
            <a:r>
              <a:rPr lang="ko-KR" altLang="en-US" dirty="0"/>
              <a:t>콘테스트 평가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심판들의 점수가 리스트에 저장되어 있다고 가정하고 최소값과 최대값을 리스트에서 제거하는 프로그램을 작성해보자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2648" y="2361213"/>
            <a:ext cx="8229600" cy="646331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 err="1"/>
              <a:t>제거전</a:t>
            </a:r>
            <a:r>
              <a:rPr lang="ko-KR" altLang="en-US" dirty="0"/>
              <a:t> </a:t>
            </a:r>
            <a:r>
              <a:rPr lang="en-US" altLang="ko-KR" dirty="0"/>
              <a:t>[10.0, 9.0, 8.3, 7.1, 3.0, 9.0]</a:t>
            </a:r>
            <a:endParaRPr lang="ko-KR" altLang="en-US" dirty="0"/>
          </a:p>
          <a:p>
            <a:r>
              <a:rPr lang="ko-KR" altLang="en-US" dirty="0" err="1"/>
              <a:t>제거후</a:t>
            </a:r>
            <a:r>
              <a:rPr lang="ko-KR" altLang="en-US" dirty="0"/>
              <a:t> </a:t>
            </a:r>
            <a:r>
              <a:rPr lang="en-US" altLang="ko-KR" dirty="0"/>
              <a:t>[9.0, 8.3, 7.1, 9.0]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642" y="3287928"/>
            <a:ext cx="396240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7623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Solution: gym_score1, 2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2547" y="2072060"/>
            <a:ext cx="8229600" cy="147732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/>
              <a:t>scores = [10.0, 9.0, 8.3, 7.1, 3.0, 9.0]</a:t>
            </a:r>
          </a:p>
          <a:p>
            <a:r>
              <a:rPr lang="en-US" altLang="ko-KR" dirty="0"/>
              <a:t>print("</a:t>
            </a:r>
            <a:r>
              <a:rPr lang="ko-KR" altLang="en-US" dirty="0" err="1"/>
              <a:t>제거전</a:t>
            </a:r>
            <a:r>
              <a:rPr lang="en-US" altLang="ko-KR" dirty="0"/>
              <a:t>", scores)</a:t>
            </a:r>
          </a:p>
          <a:p>
            <a:r>
              <a:rPr lang="en-US" altLang="ko-KR" dirty="0" err="1"/>
              <a:t>scores.remove</a:t>
            </a:r>
            <a:r>
              <a:rPr lang="en-US" altLang="ko-KR" dirty="0"/>
              <a:t>(max(scores))</a:t>
            </a:r>
          </a:p>
          <a:p>
            <a:r>
              <a:rPr lang="en-US" altLang="ko-KR" dirty="0" err="1"/>
              <a:t>scores.remove</a:t>
            </a:r>
            <a:r>
              <a:rPr lang="en-US" altLang="ko-KR" dirty="0"/>
              <a:t>(min(scores))</a:t>
            </a:r>
          </a:p>
          <a:p>
            <a:r>
              <a:rPr lang="en-US" altLang="ko-KR" dirty="0"/>
              <a:t>print("</a:t>
            </a:r>
            <a:r>
              <a:rPr lang="ko-KR" altLang="en-US" dirty="0" err="1"/>
              <a:t>제거후</a:t>
            </a:r>
            <a:r>
              <a:rPr lang="en-US" altLang="ko-KR" dirty="0"/>
              <a:t>", scores)</a:t>
            </a:r>
          </a:p>
        </p:txBody>
      </p:sp>
    </p:spTree>
    <p:extLst>
      <p:ext uri="{BB962C8B-B14F-4D97-AF65-F5344CB8AC3E}">
        <p14:creationId xmlns:p14="http://schemas.microsoft.com/office/powerpoint/2010/main" val="13468639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altLang="ko-KR" dirty="0" smtClean="0"/>
              <a:t>Lab: </a:t>
            </a:r>
            <a:r>
              <a:rPr lang="ko-KR" altLang="en-US" dirty="0"/>
              <a:t>리스트로 스택 흉내내기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스택은 데이터 구조 중의 하나로서 데이터를 추가한 순서와 삭제하는 순서가 </a:t>
            </a:r>
            <a:r>
              <a:rPr lang="ko-KR" altLang="en-US" dirty="0" err="1"/>
              <a:t>완저히</a:t>
            </a:r>
            <a:r>
              <a:rPr lang="ko-KR" altLang="en-US" dirty="0"/>
              <a:t> 반대인 데이터 구조이다</a:t>
            </a:r>
            <a:r>
              <a:rPr lang="en-US" altLang="ko-KR" dirty="0"/>
              <a:t>. </a:t>
            </a:r>
            <a:r>
              <a:rPr lang="ko-KR" altLang="en-US" dirty="0" err="1"/>
              <a:t>파이썬에는</a:t>
            </a:r>
            <a:r>
              <a:rPr lang="ko-KR" altLang="en-US" dirty="0"/>
              <a:t> 내장 스택 유형이 없지만</a:t>
            </a:r>
            <a:r>
              <a:rPr lang="en-US" altLang="ko-KR" dirty="0"/>
              <a:t>, </a:t>
            </a:r>
            <a:r>
              <a:rPr lang="ko-KR" altLang="en-US" dirty="0"/>
              <a:t>스택을 리스트로 구현할 수 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2648" y="2774263"/>
            <a:ext cx="8229600" cy="1754326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/>
              <a:t>과일을 </a:t>
            </a:r>
            <a:r>
              <a:rPr lang="ko-KR" altLang="en-US" dirty="0" err="1"/>
              <a:t>입력하시오</a:t>
            </a:r>
            <a:r>
              <a:rPr lang="en-US" altLang="ko-KR" dirty="0"/>
              <a:t>: apple</a:t>
            </a:r>
          </a:p>
          <a:p>
            <a:r>
              <a:rPr lang="ko-KR" altLang="en-US" dirty="0"/>
              <a:t>과일을 </a:t>
            </a:r>
            <a:r>
              <a:rPr lang="ko-KR" altLang="en-US" dirty="0" err="1"/>
              <a:t>입력하시오</a:t>
            </a:r>
            <a:r>
              <a:rPr lang="en-US" altLang="ko-KR" dirty="0"/>
              <a:t>: orange</a:t>
            </a:r>
          </a:p>
          <a:p>
            <a:r>
              <a:rPr lang="ko-KR" altLang="en-US" dirty="0"/>
              <a:t>과일을 </a:t>
            </a:r>
            <a:r>
              <a:rPr lang="ko-KR" altLang="en-US" dirty="0" err="1"/>
              <a:t>입력하시오</a:t>
            </a:r>
            <a:r>
              <a:rPr lang="en-US" altLang="ko-KR" dirty="0"/>
              <a:t>: grape</a:t>
            </a:r>
          </a:p>
          <a:p>
            <a:r>
              <a:rPr lang="en-US" altLang="ko-KR" dirty="0"/>
              <a:t>grape</a:t>
            </a:r>
          </a:p>
          <a:p>
            <a:r>
              <a:rPr lang="en-US" altLang="ko-KR" dirty="0"/>
              <a:t>orange</a:t>
            </a:r>
          </a:p>
          <a:p>
            <a:r>
              <a:rPr lang="en-US" altLang="ko-KR" dirty="0"/>
              <a:t>apple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348" y="3978795"/>
            <a:ext cx="60579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561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Solution: stack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2547" y="2072060"/>
            <a:ext cx="8229600" cy="230832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/>
              <a:t>stack = []</a:t>
            </a:r>
          </a:p>
          <a:p>
            <a:endParaRPr lang="en-US" altLang="ko-KR" dirty="0"/>
          </a:p>
          <a:p>
            <a:r>
              <a:rPr lang="en-US" altLang="ko-KR" dirty="0"/>
              <a:t>for </a:t>
            </a:r>
            <a:r>
              <a:rPr lang="en-US" altLang="ko-KR" dirty="0" err="1"/>
              <a:t>i</a:t>
            </a:r>
            <a:r>
              <a:rPr lang="en-US" altLang="ko-KR" dirty="0"/>
              <a:t> in range(3) :</a:t>
            </a:r>
          </a:p>
          <a:p>
            <a:r>
              <a:rPr lang="en-US" altLang="ko-KR" dirty="0"/>
              <a:t>    f = input("</a:t>
            </a:r>
            <a:r>
              <a:rPr lang="ko-KR" altLang="en-US" dirty="0"/>
              <a:t>과일을 </a:t>
            </a:r>
            <a:r>
              <a:rPr lang="ko-KR" altLang="en-US" dirty="0" err="1"/>
              <a:t>입력하시오</a:t>
            </a:r>
            <a:r>
              <a:rPr lang="en-US" altLang="ko-KR" dirty="0"/>
              <a:t>: ")</a:t>
            </a:r>
          </a:p>
          <a:p>
            <a:r>
              <a:rPr lang="en-US" altLang="ko-KR" dirty="0"/>
              <a:t>    </a:t>
            </a:r>
            <a:r>
              <a:rPr lang="en-US" altLang="ko-KR" dirty="0" err="1"/>
              <a:t>stack.append</a:t>
            </a:r>
            <a:r>
              <a:rPr lang="en-US" altLang="ko-KR" dirty="0"/>
              <a:t>(f)</a:t>
            </a:r>
          </a:p>
          <a:p>
            <a:endParaRPr lang="en-US" altLang="ko-KR" dirty="0"/>
          </a:p>
          <a:p>
            <a:r>
              <a:rPr lang="en-US" altLang="ko-KR" dirty="0"/>
              <a:t>for </a:t>
            </a:r>
            <a:r>
              <a:rPr lang="en-US" altLang="ko-KR" dirty="0" err="1"/>
              <a:t>i</a:t>
            </a:r>
            <a:r>
              <a:rPr lang="en-US" altLang="ko-KR" dirty="0"/>
              <a:t> in range(3) :</a:t>
            </a:r>
          </a:p>
          <a:p>
            <a:r>
              <a:rPr lang="en-US" altLang="ko-KR" dirty="0"/>
              <a:t>    print( </a:t>
            </a:r>
            <a:r>
              <a:rPr lang="en-US" altLang="ko-KR" dirty="0" err="1"/>
              <a:t>stack.pop</a:t>
            </a:r>
            <a:r>
              <a:rPr lang="en-US" altLang="ko-KR" dirty="0"/>
              <a:t>() )</a:t>
            </a:r>
          </a:p>
        </p:txBody>
      </p:sp>
    </p:spTree>
    <p:extLst>
      <p:ext uri="{BB962C8B-B14F-4D97-AF65-F5344CB8AC3E}">
        <p14:creationId xmlns:p14="http://schemas.microsoft.com/office/powerpoint/2010/main" val="22324299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altLang="ko-KR" dirty="0" smtClean="0"/>
              <a:t>Lab: </a:t>
            </a:r>
            <a:r>
              <a:rPr lang="ko-KR" altLang="en-US" dirty="0" smtClean="0"/>
              <a:t>친구 관리 프로그램 </a:t>
            </a:r>
            <a:r>
              <a:rPr lang="en-US" altLang="ko-KR" dirty="0" smtClean="0"/>
              <a:t>friends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 err="1"/>
              <a:t>파이썬을</a:t>
            </a:r>
            <a:r>
              <a:rPr lang="ko-KR" altLang="en-US" dirty="0"/>
              <a:t> 이용하여 친구들을 관리하는 프로그램을 작성하여 보자</a:t>
            </a:r>
            <a:r>
              <a:rPr lang="en-US" altLang="ko-KR" dirty="0"/>
              <a:t>. </a:t>
            </a:r>
            <a:r>
              <a:rPr lang="ko-KR" altLang="en-US" dirty="0"/>
              <a:t>친구 관리 프로그램은 다음과 같은 메뉴를 가져야 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4548" y="2259358"/>
            <a:ext cx="8229600" cy="4524315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--------------------</a:t>
            </a:r>
          </a:p>
          <a:p>
            <a:r>
              <a:rPr lang="en-US" altLang="ko-KR" dirty="0"/>
              <a:t>1. </a:t>
            </a:r>
            <a:r>
              <a:rPr lang="ko-KR" altLang="en-US" dirty="0"/>
              <a:t>친구 리스트 출력</a:t>
            </a:r>
          </a:p>
          <a:p>
            <a:r>
              <a:rPr lang="en-US" altLang="ko-KR" dirty="0"/>
              <a:t>2. </a:t>
            </a:r>
            <a:r>
              <a:rPr lang="ko-KR" altLang="en-US" dirty="0"/>
              <a:t>친구추가</a:t>
            </a:r>
          </a:p>
          <a:p>
            <a:r>
              <a:rPr lang="en-US" altLang="ko-KR" dirty="0"/>
              <a:t>3. </a:t>
            </a:r>
            <a:r>
              <a:rPr lang="ko-KR" altLang="en-US" dirty="0" err="1"/>
              <a:t>친구삭제</a:t>
            </a:r>
            <a:endParaRPr lang="ko-KR" altLang="en-US" dirty="0"/>
          </a:p>
          <a:p>
            <a:r>
              <a:rPr lang="en-US" altLang="ko-KR" dirty="0"/>
              <a:t>4. </a:t>
            </a:r>
            <a:r>
              <a:rPr lang="ko-KR" altLang="en-US" dirty="0"/>
              <a:t>이름변경</a:t>
            </a:r>
          </a:p>
          <a:p>
            <a:r>
              <a:rPr lang="en-US" altLang="ko-KR" dirty="0"/>
              <a:t>9. </a:t>
            </a:r>
            <a:r>
              <a:rPr lang="ko-KR" altLang="en-US" dirty="0"/>
              <a:t>종료</a:t>
            </a:r>
          </a:p>
          <a:p>
            <a:r>
              <a:rPr lang="ko-KR" altLang="en-US" dirty="0"/>
              <a:t>메뉴를 </a:t>
            </a:r>
            <a:r>
              <a:rPr lang="ko-KR" altLang="en-US" dirty="0" err="1"/>
              <a:t>선택하시오</a:t>
            </a:r>
            <a:r>
              <a:rPr lang="en-US" altLang="ko-KR" dirty="0"/>
              <a:t>: 2</a:t>
            </a:r>
          </a:p>
          <a:p>
            <a:r>
              <a:rPr lang="ko-KR" altLang="en-US" dirty="0"/>
              <a:t>이름을 </a:t>
            </a:r>
            <a:r>
              <a:rPr lang="ko-KR" altLang="en-US" dirty="0" err="1"/>
              <a:t>입력하시오</a:t>
            </a:r>
            <a:r>
              <a:rPr lang="en-US" altLang="ko-KR" dirty="0"/>
              <a:t>: </a:t>
            </a:r>
            <a:r>
              <a:rPr lang="ko-KR" altLang="en-US" dirty="0"/>
              <a:t>홍길동</a:t>
            </a:r>
          </a:p>
          <a:p>
            <a:r>
              <a:rPr lang="en-US" altLang="ko-KR" dirty="0"/>
              <a:t>--------------------</a:t>
            </a:r>
          </a:p>
          <a:p>
            <a:r>
              <a:rPr lang="en-US" altLang="ko-KR" dirty="0"/>
              <a:t>1. </a:t>
            </a:r>
            <a:r>
              <a:rPr lang="ko-KR" altLang="en-US" dirty="0"/>
              <a:t>친구 리스트 출력</a:t>
            </a:r>
          </a:p>
          <a:p>
            <a:r>
              <a:rPr lang="en-US" altLang="ko-KR" dirty="0"/>
              <a:t>2. </a:t>
            </a:r>
            <a:r>
              <a:rPr lang="ko-KR" altLang="en-US" dirty="0"/>
              <a:t>친구추가</a:t>
            </a:r>
          </a:p>
          <a:p>
            <a:r>
              <a:rPr lang="en-US" altLang="ko-KR" dirty="0"/>
              <a:t>3. </a:t>
            </a:r>
            <a:r>
              <a:rPr lang="ko-KR" altLang="en-US" dirty="0" err="1"/>
              <a:t>친구삭제</a:t>
            </a:r>
            <a:endParaRPr lang="ko-KR" altLang="en-US" dirty="0"/>
          </a:p>
          <a:p>
            <a:r>
              <a:rPr lang="en-US" altLang="ko-KR" dirty="0"/>
              <a:t>4. </a:t>
            </a:r>
            <a:r>
              <a:rPr lang="ko-KR" altLang="en-US" dirty="0"/>
              <a:t>이름변경</a:t>
            </a:r>
          </a:p>
          <a:p>
            <a:r>
              <a:rPr lang="en-US" altLang="ko-KR" dirty="0"/>
              <a:t>9. </a:t>
            </a:r>
            <a:r>
              <a:rPr lang="ko-KR" altLang="en-US" dirty="0"/>
              <a:t>종료</a:t>
            </a:r>
          </a:p>
          <a:p>
            <a:r>
              <a:rPr lang="ko-KR" altLang="en-US" dirty="0"/>
              <a:t>메뉴를 </a:t>
            </a:r>
            <a:r>
              <a:rPr lang="ko-KR" altLang="en-US" dirty="0" err="1"/>
              <a:t>선택하시오</a:t>
            </a:r>
            <a:r>
              <a:rPr lang="en-US" altLang="ko-KR" dirty="0"/>
              <a:t>: 1</a:t>
            </a:r>
          </a:p>
          <a:p>
            <a:r>
              <a:rPr lang="en-US" altLang="ko-KR" dirty="0"/>
              <a:t>['</a:t>
            </a:r>
            <a:r>
              <a:rPr lang="ko-KR" altLang="en-US" dirty="0"/>
              <a:t>홍길동</a:t>
            </a:r>
            <a:r>
              <a:rPr lang="en-US" altLang="ko-KR" dirty="0" smtClean="0"/>
              <a:t>']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2911928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Solution: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820308"/>
            <a:ext cx="8229600" cy="590931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/>
              <a:t>menu = 0</a:t>
            </a:r>
          </a:p>
          <a:p>
            <a:r>
              <a:rPr lang="en-US" altLang="ko-KR" dirty="0"/>
              <a:t>friends = []</a:t>
            </a:r>
          </a:p>
          <a:p>
            <a:r>
              <a:rPr lang="en-US" altLang="ko-KR" dirty="0"/>
              <a:t>while menu != 9:</a:t>
            </a:r>
          </a:p>
          <a:p>
            <a:r>
              <a:rPr lang="en-US" altLang="ko-KR" dirty="0"/>
              <a:t>    print("--------------------")</a:t>
            </a:r>
          </a:p>
          <a:p>
            <a:r>
              <a:rPr lang="en-US" altLang="ko-KR" dirty="0"/>
              <a:t>    print("1. </a:t>
            </a:r>
            <a:r>
              <a:rPr lang="ko-KR" altLang="en-US" dirty="0"/>
              <a:t>친구 리스트 출력</a:t>
            </a:r>
            <a:r>
              <a:rPr lang="en-US" altLang="ko-KR" dirty="0"/>
              <a:t>")</a:t>
            </a:r>
          </a:p>
          <a:p>
            <a:r>
              <a:rPr lang="en-US" altLang="ko-KR" dirty="0"/>
              <a:t>    print("2. </a:t>
            </a:r>
            <a:r>
              <a:rPr lang="ko-KR" altLang="en-US" dirty="0"/>
              <a:t>친구추가</a:t>
            </a:r>
            <a:r>
              <a:rPr lang="en-US" altLang="ko-KR" dirty="0"/>
              <a:t>")</a:t>
            </a:r>
          </a:p>
          <a:p>
            <a:r>
              <a:rPr lang="en-US" altLang="ko-KR" dirty="0"/>
              <a:t>    print("3. </a:t>
            </a:r>
            <a:r>
              <a:rPr lang="ko-KR" altLang="en-US" dirty="0" err="1"/>
              <a:t>친구삭제</a:t>
            </a:r>
            <a:r>
              <a:rPr lang="en-US" altLang="ko-KR" dirty="0"/>
              <a:t>")</a:t>
            </a:r>
          </a:p>
          <a:p>
            <a:r>
              <a:rPr lang="en-US" altLang="ko-KR" dirty="0"/>
              <a:t>    print("4. </a:t>
            </a:r>
            <a:r>
              <a:rPr lang="ko-KR" altLang="en-US" dirty="0"/>
              <a:t>이름변경</a:t>
            </a:r>
            <a:r>
              <a:rPr lang="en-US" altLang="ko-KR" dirty="0"/>
              <a:t>")</a:t>
            </a:r>
          </a:p>
          <a:p>
            <a:r>
              <a:rPr lang="en-US" altLang="ko-KR" dirty="0"/>
              <a:t>    print("9. </a:t>
            </a:r>
            <a:r>
              <a:rPr lang="ko-KR" altLang="en-US" dirty="0"/>
              <a:t>종료</a:t>
            </a:r>
            <a:r>
              <a:rPr lang="en-US" altLang="ko-KR" dirty="0"/>
              <a:t>")</a:t>
            </a:r>
          </a:p>
          <a:p>
            <a:r>
              <a:rPr lang="en-US" altLang="ko-KR" dirty="0"/>
              <a:t>    menu = </a:t>
            </a:r>
            <a:r>
              <a:rPr lang="en-US" altLang="ko-KR" dirty="0" err="1"/>
              <a:t>int</a:t>
            </a:r>
            <a:r>
              <a:rPr lang="en-US" altLang="ko-KR" dirty="0"/>
              <a:t>(input("</a:t>
            </a:r>
            <a:r>
              <a:rPr lang="ko-KR" altLang="en-US" dirty="0"/>
              <a:t>메뉴를 </a:t>
            </a:r>
            <a:r>
              <a:rPr lang="ko-KR" altLang="en-US" dirty="0" err="1"/>
              <a:t>선택하시오</a:t>
            </a:r>
            <a:r>
              <a:rPr lang="en-US" altLang="ko-KR" dirty="0"/>
              <a:t>: "))</a:t>
            </a:r>
          </a:p>
          <a:p>
            <a:r>
              <a:rPr lang="en-US" altLang="ko-KR" dirty="0"/>
              <a:t>    if menu == 1:</a:t>
            </a:r>
          </a:p>
          <a:p>
            <a:r>
              <a:rPr lang="en-US" altLang="ko-KR" dirty="0"/>
              <a:t>        print(friends)</a:t>
            </a:r>
          </a:p>
          <a:p>
            <a:r>
              <a:rPr lang="en-US" altLang="ko-KR" dirty="0"/>
              <a:t>    </a:t>
            </a:r>
            <a:r>
              <a:rPr lang="en-US" altLang="ko-KR" dirty="0" err="1"/>
              <a:t>elif</a:t>
            </a:r>
            <a:r>
              <a:rPr lang="en-US" altLang="ko-KR" dirty="0"/>
              <a:t>  menu== 2:</a:t>
            </a:r>
          </a:p>
          <a:p>
            <a:r>
              <a:rPr lang="en-US" altLang="ko-KR" dirty="0"/>
              <a:t>        name = input("</a:t>
            </a:r>
            <a:r>
              <a:rPr lang="ko-KR" altLang="en-US" dirty="0"/>
              <a:t>이름을 </a:t>
            </a:r>
            <a:r>
              <a:rPr lang="ko-KR" altLang="en-US" dirty="0" err="1"/>
              <a:t>입력하시오</a:t>
            </a:r>
            <a:r>
              <a:rPr lang="en-US" altLang="ko-KR" dirty="0"/>
              <a:t>: ")</a:t>
            </a:r>
          </a:p>
          <a:p>
            <a:r>
              <a:rPr lang="en-US" altLang="ko-KR" dirty="0"/>
              <a:t>        </a:t>
            </a:r>
            <a:r>
              <a:rPr lang="en-US" altLang="ko-KR" dirty="0" err="1"/>
              <a:t>friends.append</a:t>
            </a:r>
            <a:r>
              <a:rPr lang="en-US" altLang="ko-KR" dirty="0"/>
              <a:t>(name)</a:t>
            </a:r>
          </a:p>
          <a:p>
            <a:r>
              <a:rPr lang="en-US" altLang="ko-KR" dirty="0"/>
              <a:t>    </a:t>
            </a:r>
            <a:r>
              <a:rPr lang="en-US" altLang="ko-KR" dirty="0" err="1"/>
              <a:t>elif</a:t>
            </a:r>
            <a:r>
              <a:rPr lang="en-US" altLang="ko-KR" dirty="0"/>
              <a:t>  menu == 3:</a:t>
            </a:r>
          </a:p>
          <a:p>
            <a:r>
              <a:rPr lang="en-US" altLang="ko-KR" dirty="0"/>
              <a:t>        </a:t>
            </a:r>
            <a:r>
              <a:rPr lang="en-US" altLang="ko-KR" dirty="0" err="1"/>
              <a:t>del_name</a:t>
            </a:r>
            <a:r>
              <a:rPr lang="en-US" altLang="ko-KR" dirty="0"/>
              <a:t> = input("</a:t>
            </a:r>
            <a:r>
              <a:rPr lang="ko-KR" altLang="en-US" dirty="0"/>
              <a:t>삭제하고 싶은 이름을 </a:t>
            </a:r>
            <a:r>
              <a:rPr lang="ko-KR" altLang="en-US" dirty="0" err="1"/>
              <a:t>입력하시오</a:t>
            </a:r>
            <a:r>
              <a:rPr lang="en-US" altLang="ko-KR" dirty="0"/>
              <a:t>:  ")</a:t>
            </a:r>
          </a:p>
          <a:p>
            <a:r>
              <a:rPr lang="en-US" altLang="ko-KR" dirty="0"/>
              <a:t>        if </a:t>
            </a:r>
            <a:r>
              <a:rPr lang="en-US" altLang="ko-KR" dirty="0" err="1"/>
              <a:t>del_name</a:t>
            </a:r>
            <a:r>
              <a:rPr lang="en-US" altLang="ko-KR" dirty="0"/>
              <a:t> in friends:</a:t>
            </a:r>
          </a:p>
          <a:p>
            <a:r>
              <a:rPr lang="en-US" altLang="ko-KR" dirty="0"/>
              <a:t>            </a:t>
            </a:r>
            <a:r>
              <a:rPr lang="en-US" altLang="ko-KR" dirty="0" err="1"/>
              <a:t>friends.remove</a:t>
            </a:r>
            <a:r>
              <a:rPr lang="en-US" altLang="ko-KR" dirty="0"/>
              <a:t>(</a:t>
            </a:r>
            <a:r>
              <a:rPr lang="en-US" altLang="ko-KR" dirty="0" err="1"/>
              <a:t>del_name</a:t>
            </a:r>
            <a:r>
              <a:rPr lang="en-US" altLang="ko-KR" dirty="0"/>
              <a:t>) </a:t>
            </a:r>
          </a:p>
          <a:p>
            <a:r>
              <a:rPr lang="en-US" altLang="ko-KR" dirty="0"/>
              <a:t>        else:</a:t>
            </a:r>
          </a:p>
          <a:p>
            <a:r>
              <a:rPr lang="en-US" altLang="ko-KR" dirty="0"/>
              <a:t>            print("</a:t>
            </a:r>
            <a:r>
              <a:rPr lang="ko-KR" altLang="en-US" dirty="0"/>
              <a:t>이름이 발견되지 않았음</a:t>
            </a:r>
            <a:r>
              <a:rPr lang="en-US" altLang="ko-KR" dirty="0" smtClean="0"/>
              <a:t>")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1196016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Solution: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894506"/>
            <a:ext cx="8229600" cy="2308324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 err="1" smtClean="0"/>
              <a:t>elif</a:t>
            </a:r>
            <a:r>
              <a:rPr lang="en-US" altLang="ko-KR" dirty="0" smtClean="0"/>
              <a:t>  </a:t>
            </a:r>
            <a:r>
              <a:rPr lang="en-US" altLang="ko-KR" dirty="0"/>
              <a:t>menu == 4:</a:t>
            </a:r>
          </a:p>
          <a:p>
            <a:r>
              <a:rPr lang="en-US" altLang="ko-KR" dirty="0"/>
              <a:t>        </a:t>
            </a:r>
            <a:r>
              <a:rPr lang="en-US" altLang="ko-KR" dirty="0" err="1"/>
              <a:t>old_name</a:t>
            </a:r>
            <a:r>
              <a:rPr lang="en-US" altLang="ko-KR" dirty="0"/>
              <a:t> = input("</a:t>
            </a:r>
            <a:r>
              <a:rPr lang="ko-KR" altLang="en-US" dirty="0"/>
              <a:t>변경하고 싶은 이름을 </a:t>
            </a:r>
            <a:r>
              <a:rPr lang="ko-KR" altLang="en-US" dirty="0" err="1"/>
              <a:t>입력하시오</a:t>
            </a:r>
            <a:r>
              <a:rPr lang="en-US" altLang="ko-KR" dirty="0"/>
              <a:t>: ")</a:t>
            </a:r>
          </a:p>
          <a:p>
            <a:r>
              <a:rPr lang="en-US" altLang="ko-KR" dirty="0"/>
              <a:t>        if </a:t>
            </a:r>
            <a:r>
              <a:rPr lang="en-US" altLang="ko-KR" dirty="0" err="1"/>
              <a:t>old_name</a:t>
            </a:r>
            <a:r>
              <a:rPr lang="en-US" altLang="ko-KR" dirty="0"/>
              <a:t> in friends:</a:t>
            </a:r>
          </a:p>
          <a:p>
            <a:r>
              <a:rPr lang="en-US" altLang="ko-KR" dirty="0"/>
              <a:t>            index = </a:t>
            </a:r>
            <a:r>
              <a:rPr lang="en-US" altLang="ko-KR" dirty="0" err="1"/>
              <a:t>friend.index</a:t>
            </a:r>
            <a:r>
              <a:rPr lang="en-US" altLang="ko-KR" dirty="0"/>
              <a:t>(</a:t>
            </a:r>
            <a:r>
              <a:rPr lang="en-US" altLang="ko-KR" dirty="0" err="1"/>
              <a:t>old_name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            </a:t>
            </a:r>
            <a:r>
              <a:rPr lang="en-US" altLang="ko-KR" dirty="0" err="1"/>
              <a:t>new_name</a:t>
            </a:r>
            <a:r>
              <a:rPr lang="en-US" altLang="ko-KR" dirty="0"/>
              <a:t> = input("</a:t>
            </a:r>
            <a:r>
              <a:rPr lang="ko-KR" altLang="en-US" dirty="0"/>
              <a:t>새로운 이름을 </a:t>
            </a:r>
            <a:r>
              <a:rPr lang="ko-KR" altLang="en-US" dirty="0" err="1"/>
              <a:t>입력하시오</a:t>
            </a:r>
            <a:r>
              <a:rPr lang="en-US" altLang="ko-KR" dirty="0"/>
              <a:t>: ")</a:t>
            </a:r>
          </a:p>
          <a:p>
            <a:r>
              <a:rPr lang="en-US" altLang="ko-KR" dirty="0"/>
              <a:t>            friends[index] = </a:t>
            </a:r>
            <a:r>
              <a:rPr lang="en-US" altLang="ko-KR" dirty="0" err="1"/>
              <a:t>new_name</a:t>
            </a:r>
            <a:endParaRPr lang="en-US" altLang="ko-KR" dirty="0"/>
          </a:p>
          <a:p>
            <a:r>
              <a:rPr lang="en-US" altLang="ko-KR" dirty="0"/>
              <a:t>        else:</a:t>
            </a:r>
          </a:p>
          <a:p>
            <a:r>
              <a:rPr lang="en-US" altLang="ko-KR" dirty="0"/>
              <a:t>            print("</a:t>
            </a:r>
            <a:r>
              <a:rPr lang="ko-KR" altLang="en-US" dirty="0"/>
              <a:t>이름이 발견되지 않았음</a:t>
            </a:r>
            <a:r>
              <a:rPr lang="en-US" altLang="ko-KR" dirty="0"/>
              <a:t>")</a:t>
            </a:r>
          </a:p>
        </p:txBody>
      </p:sp>
    </p:spTree>
    <p:extLst>
      <p:ext uri="{BB962C8B-B14F-4D97-AF65-F5344CB8AC3E}">
        <p14:creationId xmlns:p14="http://schemas.microsoft.com/office/powerpoint/2010/main" val="513556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리스트 합병과 복제 </a:t>
            </a:r>
            <a:r>
              <a:rPr lang="en-US" altLang="ko-KR" dirty="0" smtClean="0"/>
              <a:t>p.270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894506"/>
            <a:ext cx="8229600" cy="147732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/>
              <a:t>heroes1 = [ "</a:t>
            </a:r>
            <a:r>
              <a:rPr lang="ko-KR" altLang="en-US" dirty="0" err="1"/>
              <a:t>아이언맨</a:t>
            </a:r>
            <a:r>
              <a:rPr lang="en-US" altLang="ko-KR" dirty="0"/>
              <a:t>", "</a:t>
            </a:r>
            <a:r>
              <a:rPr lang="ko-KR" altLang="en-US" dirty="0"/>
              <a:t>토르</a:t>
            </a:r>
            <a:r>
              <a:rPr lang="en-US" altLang="ko-KR" dirty="0"/>
              <a:t>" ]</a:t>
            </a:r>
          </a:p>
          <a:p>
            <a:r>
              <a:rPr lang="en-US" altLang="ko-KR" dirty="0"/>
              <a:t>heroes2 = [ "</a:t>
            </a:r>
            <a:r>
              <a:rPr lang="ko-KR" altLang="en-US" dirty="0" err="1"/>
              <a:t>헐크</a:t>
            </a:r>
            <a:r>
              <a:rPr lang="en-US" altLang="ko-KR" dirty="0"/>
              <a:t>", "</a:t>
            </a:r>
            <a:r>
              <a:rPr lang="ko-KR" altLang="en-US" dirty="0"/>
              <a:t>스칼렛 위치</a:t>
            </a:r>
            <a:r>
              <a:rPr lang="en-US" altLang="ko-KR" dirty="0"/>
              <a:t>" ]</a:t>
            </a:r>
          </a:p>
          <a:p>
            <a:r>
              <a:rPr lang="en-US" altLang="ko-KR" dirty="0"/>
              <a:t>avengers = heroes1 + heroes2  </a:t>
            </a:r>
          </a:p>
          <a:p>
            <a:endParaRPr lang="en-US" altLang="ko-KR" dirty="0"/>
          </a:p>
          <a:p>
            <a:r>
              <a:rPr lang="en-US" altLang="ko-KR" dirty="0"/>
              <a:t># avengers</a:t>
            </a:r>
            <a:r>
              <a:rPr lang="ko-KR" altLang="en-US" dirty="0"/>
              <a:t>는 </a:t>
            </a:r>
            <a:r>
              <a:rPr lang="en-US" altLang="ko-KR" dirty="0"/>
              <a:t>['</a:t>
            </a:r>
            <a:r>
              <a:rPr lang="ko-KR" altLang="en-US" dirty="0" err="1"/>
              <a:t>아이언맨</a:t>
            </a:r>
            <a:r>
              <a:rPr lang="en-US" altLang="ko-KR" dirty="0"/>
              <a:t>', '</a:t>
            </a:r>
            <a:r>
              <a:rPr lang="ko-KR" altLang="en-US" dirty="0"/>
              <a:t>토르</a:t>
            </a:r>
            <a:r>
              <a:rPr lang="en-US" altLang="ko-KR" dirty="0"/>
              <a:t>', '</a:t>
            </a:r>
            <a:r>
              <a:rPr lang="ko-KR" altLang="en-US" dirty="0" err="1"/>
              <a:t>헐크</a:t>
            </a:r>
            <a:r>
              <a:rPr lang="en-US" altLang="ko-KR" dirty="0"/>
              <a:t>', '</a:t>
            </a:r>
            <a:r>
              <a:rPr lang="ko-KR" altLang="en-US" dirty="0"/>
              <a:t>스칼렛 위치</a:t>
            </a:r>
            <a:r>
              <a:rPr lang="en-US" altLang="ko-KR" dirty="0"/>
              <a:t>']</a:t>
            </a:r>
            <a:r>
              <a:rPr lang="ko-KR" altLang="en-US" dirty="0"/>
              <a:t>가 된다</a:t>
            </a:r>
            <a:r>
              <a:rPr lang="en-US" altLang="ko-KR" dirty="0"/>
              <a:t>. 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3666140"/>
            <a:ext cx="8229600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numbers = [ 1, 2, 3, 4 ] * 3 </a:t>
            </a:r>
            <a:r>
              <a:rPr lang="en-US" altLang="ko-KR" dirty="0" smtClean="0"/>
              <a:t>	</a:t>
            </a:r>
            <a:r>
              <a:rPr lang="ko-KR" altLang="en-US" dirty="0"/>
              <a:t>	</a:t>
            </a:r>
            <a:r>
              <a:rPr lang="en-US" altLang="ko-KR" dirty="0"/>
              <a:t># </a:t>
            </a:r>
            <a:r>
              <a:rPr lang="ko-KR" altLang="en-US" dirty="0"/>
              <a:t>리스트는 </a:t>
            </a:r>
            <a:r>
              <a:rPr lang="en-US" altLang="ko-KR" dirty="0"/>
              <a:t>[1, 2, 3, 4, 1, 2, 3, 4, 1, 2, 3, 4]</a:t>
            </a:r>
            <a:r>
              <a:rPr lang="ko-KR" altLang="en-US" dirty="0"/>
              <a:t>이다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79919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리스트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리스트는 항목</a:t>
            </a:r>
            <a:r>
              <a:rPr lang="en-US" altLang="ko-KR" dirty="0"/>
              <a:t>(item)</a:t>
            </a:r>
            <a:r>
              <a:rPr lang="ko-KR" altLang="en-US" dirty="0"/>
              <a:t>들을 저장하는 </a:t>
            </a:r>
            <a:r>
              <a:rPr lang="ko-KR" altLang="en-US" dirty="0" smtClean="0"/>
              <a:t>컨테이너로서 </a:t>
            </a:r>
            <a:r>
              <a:rPr lang="ko-KR" altLang="en-US" dirty="0"/>
              <a:t>그 안에 항목들이 순서를 가지고 </a:t>
            </a:r>
            <a:r>
              <a:rPr lang="ko-KR" altLang="en-US" dirty="0" smtClean="0"/>
              <a:t>저장된다</a:t>
            </a:r>
            <a:r>
              <a:rPr lang="en-US" altLang="ko-KR" dirty="0" smtClean="0"/>
              <a:t>.</a:t>
            </a:r>
          </a:p>
          <a:p>
            <a:r>
              <a:rPr lang="ko-KR" altLang="en-US" dirty="0"/>
              <a:t>리스트는 어떤 타입의 </a:t>
            </a:r>
            <a:r>
              <a:rPr lang="ko-KR" altLang="en-US" dirty="0" err="1"/>
              <a:t>항목라도</a:t>
            </a:r>
            <a:r>
              <a:rPr lang="ko-KR" altLang="en-US" dirty="0"/>
              <a:t> 저장할 수 있다</a:t>
            </a:r>
            <a:r>
              <a:rPr lang="en-US" altLang="ko-KR" dirty="0"/>
              <a:t>. </a:t>
            </a:r>
            <a:r>
              <a:rPr lang="ko-KR" altLang="en-US" dirty="0" err="1"/>
              <a:t>파이썬에서</a:t>
            </a:r>
            <a:r>
              <a:rPr lang="ko-KR" altLang="en-US" dirty="0"/>
              <a:t> 리스트는 정말 유용하고 많이 사용된다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en-US" altLang="ko-KR" dirty="0" smtClean="0"/>
          </a:p>
          <a:p>
            <a:endParaRPr lang="en-US" altLang="ko-KR" dirty="0"/>
          </a:p>
          <a:p>
            <a:pPr marL="0" indent="0">
              <a:buNone/>
            </a:pP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234" y="3451703"/>
            <a:ext cx="565785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5006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리스트</a:t>
            </a:r>
            <a:r>
              <a:rPr lang="en-US" altLang="ko-KR" dirty="0" smtClean="0"/>
              <a:t> </a:t>
            </a:r>
            <a:r>
              <a:rPr lang="ko-KR" altLang="en-US" dirty="0" smtClean="0"/>
              <a:t>비교 </a:t>
            </a:r>
            <a:r>
              <a:rPr lang="en-US" altLang="ko-KR" dirty="0" smtClean="0"/>
              <a:t>p.271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894506"/>
            <a:ext cx="8229600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/>
              <a:t>list1 = [ 1, 2, 3 ]</a:t>
            </a:r>
          </a:p>
          <a:p>
            <a:r>
              <a:rPr lang="en-US" altLang="ko-KR" dirty="0"/>
              <a:t>list2 = [ 1, 2, 3 ]</a:t>
            </a:r>
          </a:p>
          <a:p>
            <a:r>
              <a:rPr lang="en-US" altLang="ko-KR" dirty="0"/>
              <a:t>print(list1 == list2)		# True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3666140"/>
            <a:ext cx="8229600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list1 = [ 3, 4, 5 ]</a:t>
            </a:r>
          </a:p>
          <a:p>
            <a:pPr latinLnBrk="1"/>
            <a:r>
              <a:rPr lang="en-US" altLang="ko-KR" dirty="0"/>
              <a:t>list2 = [ 1, 2, 3 ]</a:t>
            </a:r>
          </a:p>
          <a:p>
            <a:pPr latinLnBrk="1"/>
            <a:r>
              <a:rPr lang="en-US" altLang="ko-KR" dirty="0"/>
              <a:t>print(list1 &gt; list2)  		# True</a:t>
            </a:r>
            <a:endParaRPr lang="ko-KR" altLang="en-US" dirty="0"/>
          </a:p>
        </p:txBody>
      </p:sp>
      <p:sp>
        <p:nvSpPr>
          <p:cNvPr id="3" name="설명선 2 2"/>
          <p:cNvSpPr/>
          <p:nvPr/>
        </p:nvSpPr>
        <p:spPr>
          <a:xfrm>
            <a:off x="4616388" y="4261282"/>
            <a:ext cx="3666478" cy="237033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60908"/>
              <a:gd name="adj6" fmla="val -59984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dirty="0">
                <a:latin typeface="굴림" panose="020B0600000101010101" pitchFamily="50" charset="-127"/>
                <a:ea typeface="굴림" panose="020B0600000101010101" pitchFamily="50" charset="-127"/>
              </a:rPr>
              <a:t>참고</a:t>
            </a:r>
            <a:r>
              <a:rPr lang="en-US" altLang="ko-KR" sz="1600" dirty="0">
                <a:latin typeface="굴림" panose="020B0600000101010101" pitchFamily="50" charset="-127"/>
                <a:ea typeface="굴림" panose="020B0600000101010101" pitchFamily="50" charset="-127"/>
              </a:rPr>
              <a:t>: </a:t>
            </a:r>
            <a:endParaRPr lang="ko-KR" altLang="en-US" sz="16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endParaRPr lang="ko-KR" altLang="en-US" sz="16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r>
              <a:rPr lang="ko-KR" altLang="en-US" sz="1600" dirty="0">
                <a:latin typeface="굴림" panose="020B0600000101010101" pitchFamily="50" charset="-127"/>
                <a:ea typeface="굴림" panose="020B0600000101010101" pitchFamily="50" charset="-127"/>
              </a:rPr>
              <a:t>리스트와 리스트를 비교할 때</a:t>
            </a:r>
            <a:r>
              <a:rPr lang="en-US" altLang="ko-KR" sz="16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600" dirty="0">
                <a:latin typeface="굴림" panose="020B0600000101010101" pitchFamily="50" charset="-127"/>
                <a:ea typeface="굴림" panose="020B0600000101010101" pitchFamily="50" charset="-127"/>
              </a:rPr>
              <a:t>요소들이 기초 </a:t>
            </a:r>
            <a:r>
              <a:rPr lang="ko-KR" altLang="en-US" sz="1600" dirty="0" err="1">
                <a:latin typeface="굴림" panose="020B0600000101010101" pitchFamily="50" charset="-127"/>
                <a:ea typeface="굴림" panose="020B0600000101010101" pitchFamily="50" charset="-127"/>
              </a:rPr>
              <a:t>자료형</a:t>
            </a:r>
            <a:r>
              <a:rPr lang="en-US" altLang="ko-KR" sz="1600" dirty="0">
                <a:latin typeface="굴림" panose="020B0600000101010101" pitchFamily="50" charset="-127"/>
                <a:ea typeface="굴림" panose="020B0600000101010101" pitchFamily="50" charset="-127"/>
              </a:rPr>
              <a:t>(</a:t>
            </a:r>
            <a:r>
              <a:rPr lang="ko-KR" altLang="en-US" sz="1600" dirty="0">
                <a:latin typeface="굴림" panose="020B0600000101010101" pitchFamily="50" charset="-127"/>
                <a:ea typeface="굴림" panose="020B0600000101010101" pitchFamily="50" charset="-127"/>
              </a:rPr>
              <a:t>정수</a:t>
            </a:r>
            <a:r>
              <a:rPr lang="en-US" altLang="ko-KR" sz="16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600" dirty="0">
                <a:latin typeface="굴림" panose="020B0600000101010101" pitchFamily="50" charset="-127"/>
                <a:ea typeface="굴림" panose="020B0600000101010101" pitchFamily="50" charset="-127"/>
              </a:rPr>
              <a:t>실수</a:t>
            </a:r>
            <a:r>
              <a:rPr lang="en-US" altLang="ko-KR" sz="16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600" dirty="0">
                <a:latin typeface="굴림" panose="020B0600000101010101" pitchFamily="50" charset="-127"/>
                <a:ea typeface="굴림" panose="020B0600000101010101" pitchFamily="50" charset="-127"/>
              </a:rPr>
              <a:t>문자열</a:t>
            </a:r>
            <a:r>
              <a:rPr lang="en-US" altLang="ko-KR" sz="1600" dirty="0">
                <a:latin typeface="굴림" panose="020B0600000101010101" pitchFamily="50" charset="-127"/>
                <a:ea typeface="굴림" panose="020B0600000101010101" pitchFamily="50" charset="-127"/>
              </a:rPr>
              <a:t>)</a:t>
            </a:r>
            <a:r>
              <a:rPr lang="ko-KR" altLang="en-US" sz="1600" dirty="0">
                <a:latin typeface="굴림" panose="020B0600000101010101" pitchFamily="50" charset="-127"/>
                <a:ea typeface="굴림" panose="020B0600000101010101" pitchFamily="50" charset="-127"/>
              </a:rPr>
              <a:t>이 아니고 사용자가 정의한 객체인 경우에는</a:t>
            </a:r>
            <a:r>
              <a:rPr lang="en-US" altLang="ko-KR" sz="16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600" dirty="0">
                <a:latin typeface="굴림" panose="020B0600000101010101" pitchFamily="50" charset="-127"/>
                <a:ea typeface="굴림" panose="020B0600000101010101" pitchFamily="50" charset="-127"/>
              </a:rPr>
              <a:t>사용자가 객체 안에  </a:t>
            </a:r>
            <a:r>
              <a:rPr lang="en-US" altLang="ko-KR" sz="1600" dirty="0">
                <a:latin typeface="굴림" panose="020B0600000101010101" pitchFamily="50" charset="-127"/>
                <a:ea typeface="굴림" panose="020B0600000101010101" pitchFamily="50" charset="-127"/>
              </a:rPr>
              <a:t>== </a:t>
            </a:r>
            <a:r>
              <a:rPr lang="ko-KR" altLang="en-US" sz="1600" dirty="0">
                <a:latin typeface="굴림" panose="020B0600000101010101" pitchFamily="50" charset="-127"/>
                <a:ea typeface="굴림" panose="020B0600000101010101" pitchFamily="50" charset="-127"/>
              </a:rPr>
              <a:t>연산과 </a:t>
            </a:r>
            <a:r>
              <a:rPr lang="en-US" altLang="ko-KR" sz="1600" dirty="0">
                <a:latin typeface="굴림" panose="020B0600000101010101" pitchFamily="50" charset="-127"/>
                <a:ea typeface="굴림" panose="020B0600000101010101" pitchFamily="50" charset="-127"/>
              </a:rPr>
              <a:t>!= </a:t>
            </a:r>
            <a:r>
              <a:rPr lang="ko-KR" altLang="en-US" sz="1600" dirty="0">
                <a:latin typeface="굴림" panose="020B0600000101010101" pitchFamily="50" charset="-127"/>
                <a:ea typeface="굴림" panose="020B0600000101010101" pitchFamily="50" charset="-127"/>
              </a:rPr>
              <a:t>연산을 정의하여야 한다</a:t>
            </a:r>
            <a:r>
              <a:rPr lang="en-US" altLang="ko-KR" sz="1600" dirty="0"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  <a:endParaRPr lang="ko-KR" altLang="en-US" sz="16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algn="ctr"/>
            <a:endParaRPr lang="ko-KR" altLang="en-US" sz="16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018514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리스트 복사하기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814607"/>
            <a:ext cx="8229600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altLang="ko-KR" dirty="0"/>
              <a:t>temps = [28, 31, 33, 35, 27, 26, 25] </a:t>
            </a:r>
          </a:p>
          <a:p>
            <a:r>
              <a:rPr lang="fr-FR" altLang="ko-KR" dirty="0"/>
              <a:t>values = temps</a:t>
            </a:r>
            <a:endParaRPr lang="en-US" altLang="ko-KR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2976446"/>
            <a:ext cx="7239509" cy="266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7373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리스트 복사하기 </a:t>
            </a:r>
            <a:r>
              <a:rPr lang="en-US" altLang="ko-KR" dirty="0" smtClean="0"/>
              <a:t>p.273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814607"/>
            <a:ext cx="8229600" cy="175432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altLang="ko-KR" dirty="0"/>
              <a:t>temps = [28, 31, 33, 35, 27, 26, 25] </a:t>
            </a:r>
          </a:p>
          <a:p>
            <a:r>
              <a:rPr lang="fr-FR" altLang="ko-KR" dirty="0"/>
              <a:t>values = temps</a:t>
            </a:r>
          </a:p>
          <a:p>
            <a:endParaRPr lang="fr-FR" altLang="ko-KR" dirty="0"/>
          </a:p>
          <a:p>
            <a:r>
              <a:rPr lang="fr-FR" altLang="ko-KR" dirty="0"/>
              <a:t>print(temps)			# temps </a:t>
            </a:r>
            <a:r>
              <a:rPr lang="ko-KR" altLang="en-US" dirty="0"/>
              <a:t>리스트 출력</a:t>
            </a:r>
          </a:p>
          <a:p>
            <a:r>
              <a:rPr lang="fr-FR" altLang="ko-KR" dirty="0"/>
              <a:t>values[3] = 39			# values </a:t>
            </a:r>
            <a:r>
              <a:rPr lang="ko-KR" altLang="en-US" dirty="0"/>
              <a:t>리스트 변경</a:t>
            </a:r>
          </a:p>
          <a:p>
            <a:r>
              <a:rPr lang="fr-FR" altLang="ko-KR" dirty="0"/>
              <a:t>print(temps)			# temps </a:t>
            </a:r>
            <a:r>
              <a:rPr lang="ko-KR" altLang="en-US" dirty="0"/>
              <a:t>리스트가 변경되었다</a:t>
            </a:r>
            <a:r>
              <a:rPr lang="en-US" altLang="ko-KR" dirty="0"/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648" y="3919482"/>
            <a:ext cx="8229600" cy="646331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[28, 31, 33, 35, 27, 26, 25]</a:t>
            </a:r>
          </a:p>
          <a:p>
            <a:r>
              <a:rPr lang="en-US" altLang="ko-KR" dirty="0"/>
              <a:t>[28, 31, 33, 39, 27, 26, 25]</a:t>
            </a:r>
            <a:endParaRPr lang="ko-KR" altLang="en-US" dirty="0"/>
          </a:p>
        </p:txBody>
      </p:sp>
      <p:sp>
        <p:nvSpPr>
          <p:cNvPr id="7" name="설명선 2 6"/>
          <p:cNvSpPr/>
          <p:nvPr/>
        </p:nvSpPr>
        <p:spPr>
          <a:xfrm>
            <a:off x="4616388" y="4261283"/>
            <a:ext cx="3666478" cy="72796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59689"/>
              <a:gd name="adj6" fmla="val -62405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이것을 얕은 </a:t>
            </a:r>
            <a:r>
              <a:rPr lang="ko-KR" altLang="en-US" sz="16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복사라고</a:t>
            </a:r>
            <a:r>
              <a:rPr lang="ko-KR" altLang="en-US" sz="1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함</a:t>
            </a:r>
            <a:r>
              <a:rPr lang="en-US" altLang="ko-KR" sz="1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  <a:endParaRPr lang="ko-KR" altLang="en-US" sz="16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949317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리스트 깊은 복사 </a:t>
            </a:r>
            <a:r>
              <a:rPr lang="en-US" altLang="ko-KR" dirty="0" smtClean="0"/>
              <a:t>p.273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814607"/>
            <a:ext cx="8229600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fr-FR" altLang="ko-KR" dirty="0"/>
              <a:t>temps = [28, 31, 33, 35, 27, 26, 25] </a:t>
            </a:r>
          </a:p>
          <a:p>
            <a:pPr latinLnBrk="1"/>
            <a:r>
              <a:rPr lang="fr-FR" altLang="ko-KR" dirty="0"/>
              <a:t>values = list(temps)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555" y="2733741"/>
            <a:ext cx="5161718" cy="3700628"/>
          </a:xfrm>
          <a:prstGeom prst="rect">
            <a:avLst/>
          </a:prstGeom>
        </p:spPr>
      </p:pic>
      <p:sp>
        <p:nvSpPr>
          <p:cNvPr id="6" name="설명선 2 5"/>
          <p:cNvSpPr/>
          <p:nvPr/>
        </p:nvSpPr>
        <p:spPr>
          <a:xfrm>
            <a:off x="5099570" y="950237"/>
            <a:ext cx="3666478" cy="111825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6193"/>
              <a:gd name="adj6" fmla="val -63615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list()</a:t>
            </a:r>
            <a:r>
              <a:rPr lang="ko-KR" altLang="en-US" sz="1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는 리스트 객체의 </a:t>
            </a:r>
            <a:r>
              <a:rPr lang="ko-KR" altLang="en-US" sz="1600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생성자임</a:t>
            </a:r>
            <a:r>
              <a:rPr lang="en-US" altLang="ko-KR" sz="1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1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객체를</a:t>
            </a:r>
            <a:r>
              <a:rPr lang="en-US" altLang="ko-KR" sz="1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1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생성하고 초기화하는 함수임</a:t>
            </a:r>
            <a:endParaRPr lang="en-US" altLang="ko-KR" sz="1600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r>
              <a:rPr lang="ko-KR" altLang="en-US" sz="1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다른 객체들을 받아서 리스트로 변환함</a:t>
            </a:r>
            <a:endParaRPr lang="ko-KR" altLang="en-US" sz="16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928235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p.274 list_add.py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933918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슬라이싱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1459544"/>
            <a:ext cx="8334375" cy="257175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80" y="3266798"/>
            <a:ext cx="83058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0410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시작과 끝 인덱스는 생략이 가능하다</a:t>
            </a:r>
            <a:r>
              <a:rPr lang="en-US" altLang="ko-KR" dirty="0" smtClean="0"/>
              <a:t>. P.275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814607"/>
            <a:ext cx="8229600" cy="147732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/>
              <a:t>numbers[:3] </a:t>
            </a:r>
            <a:r>
              <a:rPr lang="en-US" altLang="ko-KR" dirty="0" smtClean="0"/>
              <a:t>			# </a:t>
            </a:r>
            <a:r>
              <a:rPr lang="en-US" altLang="ko-KR" dirty="0"/>
              <a:t>[10, 20, 30]</a:t>
            </a:r>
          </a:p>
          <a:p>
            <a:endParaRPr lang="en-US" altLang="ko-KR" dirty="0"/>
          </a:p>
          <a:p>
            <a:r>
              <a:rPr lang="en-US" altLang="ko-KR" dirty="0" smtClean="0"/>
              <a:t>numbers[3</a:t>
            </a:r>
            <a:r>
              <a:rPr lang="en-US" altLang="ko-KR" dirty="0"/>
              <a:t>:] </a:t>
            </a:r>
            <a:r>
              <a:rPr lang="en-US" altLang="ko-KR" dirty="0" smtClean="0"/>
              <a:t>			# </a:t>
            </a:r>
            <a:r>
              <a:rPr lang="en-US" altLang="ko-KR" dirty="0"/>
              <a:t>[40, 50, 60, 70, 80, 90]</a:t>
            </a:r>
          </a:p>
          <a:p>
            <a:endParaRPr lang="en-US" altLang="ko-KR" dirty="0"/>
          </a:p>
          <a:p>
            <a:r>
              <a:rPr lang="en-US" altLang="ko-KR" dirty="0"/>
              <a:t>numbers[:] </a:t>
            </a:r>
            <a:r>
              <a:rPr lang="en-US" altLang="ko-KR" dirty="0" smtClean="0"/>
              <a:t>			# </a:t>
            </a:r>
            <a:r>
              <a:rPr lang="en-US" altLang="ko-KR" dirty="0"/>
              <a:t>[10, 20, 30, 40, 50, 60, 70, 80, 90</a:t>
            </a:r>
            <a:r>
              <a:rPr lang="en-US" altLang="ko-KR" dirty="0" smtClean="0"/>
              <a:t>]</a:t>
            </a:r>
            <a:endParaRPr lang="en-US" altLang="ko-KR" dirty="0"/>
          </a:p>
        </p:txBody>
      </p:sp>
      <p:sp>
        <p:nvSpPr>
          <p:cNvPr id="5" name="TextBox 4"/>
          <p:cNvSpPr txBox="1"/>
          <p:nvPr/>
        </p:nvSpPr>
        <p:spPr>
          <a:xfrm>
            <a:off x="612648" y="3887342"/>
            <a:ext cx="8229600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 err="1"/>
              <a:t>new_numbers</a:t>
            </a:r>
            <a:r>
              <a:rPr lang="en-US" altLang="ko-KR" dirty="0"/>
              <a:t> = numbers</a:t>
            </a:r>
            <a:r>
              <a:rPr lang="en-US" altLang="ko-KR" dirty="0" smtClean="0"/>
              <a:t>[:]</a:t>
            </a:r>
            <a:endParaRPr lang="en-US" altLang="ko-KR" dirty="0"/>
          </a:p>
        </p:txBody>
      </p:sp>
      <p:sp>
        <p:nvSpPr>
          <p:cNvPr id="6" name="설명선 2 5"/>
          <p:cNvSpPr/>
          <p:nvPr/>
        </p:nvSpPr>
        <p:spPr>
          <a:xfrm>
            <a:off x="4593543" y="4852081"/>
            <a:ext cx="3666478" cy="111825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9255"/>
              <a:gd name="adj6" fmla="val -70637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깊은 복사가 된다</a:t>
            </a:r>
            <a:r>
              <a:rPr lang="en-US" altLang="ko-KR" sz="1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  <a:endParaRPr lang="ko-KR" altLang="en-US" sz="16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6699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고급 </a:t>
            </a:r>
            <a:r>
              <a:rPr lang="ko-KR" altLang="en-US" dirty="0" err="1" smtClean="0"/>
              <a:t>슬라이싱</a:t>
            </a:r>
            <a:r>
              <a:rPr lang="ko-KR" altLang="en-US" dirty="0" smtClean="0"/>
              <a:t> </a:t>
            </a:r>
            <a:r>
              <a:rPr lang="en-US" altLang="ko-KR" dirty="0" smtClean="0"/>
              <a:t>p.276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012055" y="1591292"/>
            <a:ext cx="7002518" cy="490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491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리스트를 역순으로 만드는 방법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814607"/>
            <a:ext cx="8229600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&gt;&gt;&gt; numbers = [ 10, 20, 30, 40, 50, 60, 70, 80, 90 ]</a:t>
            </a:r>
          </a:p>
          <a:p>
            <a:pPr latinLnBrk="1"/>
            <a:r>
              <a:rPr lang="en-US" altLang="ko-KR" dirty="0"/>
              <a:t>&gt;&gt;&gt; numbers[:: -1] </a:t>
            </a:r>
          </a:p>
          <a:p>
            <a:pPr latinLnBrk="1"/>
            <a:r>
              <a:rPr lang="en-US" altLang="ko-KR" dirty="0"/>
              <a:t>[90, 80, 70, 60, 50, 40, 30, 20, 10]</a:t>
            </a:r>
          </a:p>
        </p:txBody>
      </p:sp>
      <p:pic>
        <p:nvPicPr>
          <p:cNvPr id="1025" name="_x411686800" descr="EMB0000060058b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290" y="3146913"/>
            <a:ext cx="4829452" cy="309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7865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리스트 변경 </a:t>
            </a:r>
            <a:r>
              <a:rPr lang="en-US" altLang="ko-KR" dirty="0" smtClean="0"/>
              <a:t>p.277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814607"/>
            <a:ext cx="8229600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&gt;&gt;&gt; </a:t>
            </a:r>
            <a:r>
              <a:rPr lang="en-US" altLang="ko-KR" dirty="0" err="1"/>
              <a:t>lst</a:t>
            </a:r>
            <a:r>
              <a:rPr lang="en-US" altLang="ko-KR" dirty="0"/>
              <a:t> = [1, 2, 3, 4, 5, 6, 7, 8]</a:t>
            </a:r>
          </a:p>
          <a:p>
            <a:pPr latinLnBrk="1"/>
            <a:r>
              <a:rPr lang="en-US" altLang="ko-KR" dirty="0"/>
              <a:t>&gt;&gt;&gt; </a:t>
            </a:r>
            <a:r>
              <a:rPr lang="en-US" altLang="ko-KR" dirty="0" err="1"/>
              <a:t>lst</a:t>
            </a:r>
            <a:r>
              <a:rPr lang="en-US" altLang="ko-KR" dirty="0"/>
              <a:t>[0:3] = ['white', 'blue', 'red']</a:t>
            </a:r>
          </a:p>
          <a:p>
            <a:pPr latinLnBrk="1"/>
            <a:r>
              <a:rPr lang="en-US" altLang="ko-KR" dirty="0"/>
              <a:t>&gt;&gt;&gt; </a:t>
            </a:r>
            <a:r>
              <a:rPr lang="en-US" altLang="ko-KR" dirty="0" err="1"/>
              <a:t>lst</a:t>
            </a:r>
            <a:endParaRPr lang="en-US" altLang="ko-KR" dirty="0"/>
          </a:p>
          <a:p>
            <a:pPr latinLnBrk="1"/>
            <a:r>
              <a:rPr lang="en-US" altLang="ko-KR" dirty="0"/>
              <a:t>['white', 'blue', 'red', 4, 5, 6, 7, 8]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3396312"/>
            <a:ext cx="8229600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sv-SE" altLang="ko-KR" dirty="0"/>
              <a:t>&gt;&gt;&gt; lst = [1, 2, 3, 4, 5, 6, 7, 8]</a:t>
            </a:r>
          </a:p>
          <a:p>
            <a:pPr latinLnBrk="1"/>
            <a:r>
              <a:rPr lang="sv-SE" altLang="ko-KR" dirty="0"/>
              <a:t>&gt;&gt;&gt; lst[::2] = [99, 99, 99, 99]</a:t>
            </a:r>
          </a:p>
          <a:p>
            <a:pPr latinLnBrk="1"/>
            <a:r>
              <a:rPr lang="sv-SE" altLang="ko-KR" dirty="0"/>
              <a:t>&gt;&gt;&gt; lst</a:t>
            </a:r>
          </a:p>
          <a:p>
            <a:pPr latinLnBrk="1"/>
            <a:r>
              <a:rPr lang="sv-SE" altLang="ko-KR" dirty="0"/>
              <a:t>[99, 2, 99, 4, 99, 6, 99, 8]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648" y="4978017"/>
            <a:ext cx="8229600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sv-SE" altLang="ko-KR" dirty="0"/>
              <a:t>&gt;&gt;&gt; lst = [1, 2, 3, 4, 5, 6, 7, 8]</a:t>
            </a:r>
          </a:p>
          <a:p>
            <a:pPr latinLnBrk="1"/>
            <a:r>
              <a:rPr lang="sv-SE" altLang="ko-KR" dirty="0"/>
              <a:t>&gt;&gt;&gt; lst[:] = [ ]</a:t>
            </a:r>
          </a:p>
          <a:p>
            <a:pPr latinLnBrk="1"/>
            <a:r>
              <a:rPr lang="sv-SE" altLang="ko-KR" dirty="0"/>
              <a:t>&gt;&gt;&gt; lst</a:t>
            </a:r>
          </a:p>
          <a:p>
            <a:pPr latinLnBrk="1"/>
            <a:r>
              <a:rPr lang="sv-SE" altLang="ko-KR" dirty="0"/>
              <a:t>[]</a:t>
            </a:r>
          </a:p>
        </p:txBody>
      </p:sp>
      <p:sp>
        <p:nvSpPr>
          <p:cNvPr id="7" name="설명선 2 6"/>
          <p:cNvSpPr/>
          <p:nvPr/>
        </p:nvSpPr>
        <p:spPr>
          <a:xfrm>
            <a:off x="6706428" y="2878218"/>
            <a:ext cx="3666478" cy="31774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59838"/>
              <a:gd name="adj6" fmla="val -72090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smtClean="0">
                <a:latin typeface="굴림" panose="020B0600000101010101" pitchFamily="50" charset="-127"/>
                <a:ea typeface="굴림" panose="020B0600000101010101" pitchFamily="50" charset="-127"/>
              </a:rPr>
              <a:t>리스트 일부 변경</a:t>
            </a:r>
            <a:endParaRPr lang="ko-KR" altLang="en-US" sz="16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8" name="설명선 2 7"/>
          <p:cNvSpPr/>
          <p:nvPr/>
        </p:nvSpPr>
        <p:spPr>
          <a:xfrm>
            <a:off x="6130859" y="4437769"/>
            <a:ext cx="3666478" cy="31774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59838"/>
              <a:gd name="adj6" fmla="val -72090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99</a:t>
            </a:r>
            <a:r>
              <a:rPr lang="ko-KR" altLang="en-US" sz="1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를 중간에 추가한다</a:t>
            </a:r>
            <a:r>
              <a:rPr lang="en-US" altLang="ko-KR" sz="1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  <a:endParaRPr lang="ko-KR" altLang="en-US" sz="16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" name="설명선 2 8"/>
          <p:cNvSpPr/>
          <p:nvPr/>
        </p:nvSpPr>
        <p:spPr>
          <a:xfrm>
            <a:off x="4727448" y="5997320"/>
            <a:ext cx="3666478" cy="31774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59838"/>
              <a:gd name="adj6" fmla="val -72090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리스트의 모든 요소를 삭제한다</a:t>
            </a:r>
            <a:r>
              <a:rPr lang="en-US" altLang="ko-KR" sz="1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  <a:endParaRPr lang="ko-KR" altLang="en-US" sz="16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15553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리스트를 사용하는 예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지난 </a:t>
            </a:r>
            <a:r>
              <a:rPr lang="en-US" altLang="ko-KR" dirty="0"/>
              <a:t>1</a:t>
            </a:r>
            <a:r>
              <a:rPr lang="ko-KR" altLang="en-US" dirty="0"/>
              <a:t>주일 중에서 가장 더운 날을 찾으려고 한다고 하자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035" y="2029943"/>
            <a:ext cx="5481872" cy="161471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rcRect l="1088" t="3725" r="-1088" b="1228"/>
          <a:stretch/>
        </p:blipFill>
        <p:spPr>
          <a:xfrm>
            <a:off x="1274035" y="3835153"/>
            <a:ext cx="5710102" cy="284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349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리스트 변경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1814607"/>
            <a:ext cx="8229600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numbers = list(range(0, 10))	</a:t>
            </a:r>
            <a:r>
              <a:rPr lang="en-US" altLang="ko-KR" dirty="0" smtClean="0"/>
              <a:t># </a:t>
            </a:r>
            <a:r>
              <a:rPr lang="en-US" altLang="ko-KR" dirty="0"/>
              <a:t>0</a:t>
            </a:r>
            <a:r>
              <a:rPr lang="ko-KR" altLang="en-US" dirty="0"/>
              <a:t>에서 시작하여 </a:t>
            </a:r>
            <a:r>
              <a:rPr lang="en-US" altLang="ko-KR" dirty="0"/>
              <a:t>9</a:t>
            </a:r>
            <a:r>
              <a:rPr lang="ko-KR" altLang="en-US" dirty="0"/>
              <a:t>까지를 저장하는 리스트</a:t>
            </a:r>
          </a:p>
          <a:p>
            <a:pPr latinLnBrk="1"/>
            <a:r>
              <a:rPr lang="en-US" altLang="ko-KR" b="1" dirty="0"/>
              <a:t>print</a:t>
            </a:r>
            <a:r>
              <a:rPr lang="en-US" altLang="ko-KR" dirty="0"/>
              <a:t>(numbers)</a:t>
            </a:r>
          </a:p>
          <a:p>
            <a:pPr latinLnBrk="1"/>
            <a:r>
              <a:rPr lang="en-US" altLang="ko-KR" dirty="0"/>
              <a:t>del numbers[-1]			# </a:t>
            </a:r>
            <a:r>
              <a:rPr lang="ko-KR" altLang="en-US" dirty="0"/>
              <a:t>마지막 항목을 삭제한다</a:t>
            </a:r>
            <a:r>
              <a:rPr lang="en-US" altLang="ko-KR" dirty="0"/>
              <a:t>. </a:t>
            </a:r>
            <a:endParaRPr lang="ko-KR" altLang="en-US" dirty="0"/>
          </a:p>
          <a:p>
            <a:pPr latinLnBrk="1"/>
            <a:r>
              <a:rPr lang="en-US" altLang="ko-KR" b="1" dirty="0"/>
              <a:t>print</a:t>
            </a:r>
            <a:r>
              <a:rPr lang="en-US" altLang="ko-KR" dirty="0"/>
              <a:t>(numbers)</a:t>
            </a:r>
          </a:p>
        </p:txBody>
      </p:sp>
      <p:sp>
        <p:nvSpPr>
          <p:cNvPr id="7" name="설명선 2 6"/>
          <p:cNvSpPr/>
          <p:nvPr/>
        </p:nvSpPr>
        <p:spPr>
          <a:xfrm>
            <a:off x="5099570" y="3149465"/>
            <a:ext cx="3666478" cy="31774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59838"/>
              <a:gd name="adj6" fmla="val -72090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리스트의 특정 요소 삭제</a:t>
            </a:r>
            <a:endParaRPr lang="ko-KR" altLang="en-US" sz="16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2648" y="3919482"/>
            <a:ext cx="8229600" cy="646331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[0, 1, 2, 3, 4, 5, 6, 7, 8, 9]</a:t>
            </a:r>
          </a:p>
          <a:p>
            <a:r>
              <a:rPr lang="en-US" altLang="ko-KR" dirty="0"/>
              <a:t>[0, 1, 2, 3, 4, 5, 6, 7, 8]</a:t>
            </a:r>
          </a:p>
        </p:txBody>
      </p:sp>
    </p:spTree>
    <p:extLst>
      <p:ext uri="{BB962C8B-B14F-4D97-AF65-F5344CB8AC3E}">
        <p14:creationId xmlns:p14="http://schemas.microsoft.com/office/powerpoint/2010/main" val="4527073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문자열과 리스트 </a:t>
            </a:r>
            <a:r>
              <a:rPr lang="en-US" altLang="ko-KR" dirty="0" smtClean="0"/>
              <a:t>p.278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문자열은 문자들이 모인 리스트라고 생각할 수 </a:t>
            </a:r>
            <a:r>
              <a:rPr lang="ko-KR" altLang="en-US" dirty="0" smtClean="0"/>
              <a:t>있다</a:t>
            </a:r>
            <a:r>
              <a:rPr lang="en-US" altLang="ko-KR" dirty="0" smtClean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599" y="1892978"/>
            <a:ext cx="5343525" cy="2095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4691" y="4369478"/>
            <a:ext cx="8229600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/>
              <a:t>s = "Monty Python"</a:t>
            </a:r>
          </a:p>
          <a:p>
            <a:r>
              <a:rPr lang="en-US" altLang="ko-KR" dirty="0"/>
              <a:t>print(s[0]) </a:t>
            </a:r>
            <a:r>
              <a:rPr lang="en-US" altLang="ko-KR" dirty="0" smtClean="0"/>
              <a:t>		# </a:t>
            </a:r>
            <a:r>
              <a:rPr lang="en-US" altLang="ko-KR" dirty="0"/>
              <a:t>M</a:t>
            </a:r>
          </a:p>
          <a:p>
            <a:r>
              <a:rPr lang="en-US" altLang="ko-KR" dirty="0"/>
              <a:t>print(s[6:10]) </a:t>
            </a:r>
            <a:r>
              <a:rPr lang="en-US" altLang="ko-KR" dirty="0" smtClean="0"/>
              <a:t>		# </a:t>
            </a:r>
            <a:r>
              <a:rPr lang="en-US" altLang="ko-KR" dirty="0" err="1"/>
              <a:t>Pyth</a:t>
            </a:r>
            <a:endParaRPr lang="en-US" altLang="ko-KR" dirty="0"/>
          </a:p>
          <a:p>
            <a:r>
              <a:rPr lang="en-US" altLang="ko-KR" dirty="0"/>
              <a:t>print(s[-12:-7]) </a:t>
            </a:r>
            <a:r>
              <a:rPr lang="en-US" altLang="ko-KR" dirty="0" smtClean="0"/>
              <a:t>		# </a:t>
            </a:r>
            <a:r>
              <a:rPr lang="en-US" altLang="ko-KR" dirty="0"/>
              <a:t>Monty</a:t>
            </a:r>
          </a:p>
        </p:txBody>
      </p:sp>
    </p:spTree>
    <p:extLst>
      <p:ext uri="{BB962C8B-B14F-4D97-AF65-F5344CB8AC3E}">
        <p14:creationId xmlns:p14="http://schemas.microsoft.com/office/powerpoint/2010/main" val="10696893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altLang="ko-KR" dirty="0" smtClean="0"/>
              <a:t>Lab: </a:t>
            </a:r>
            <a:r>
              <a:rPr lang="ko-KR" altLang="en-US" dirty="0" smtClean="0"/>
              <a:t>리스트 </a:t>
            </a:r>
            <a:r>
              <a:rPr lang="ko-KR" altLang="en-US" dirty="0" err="1" smtClean="0"/>
              <a:t>슬라이싱</a:t>
            </a:r>
            <a:r>
              <a:rPr lang="ko-KR" altLang="en-US" dirty="0" smtClean="0"/>
              <a:t> </a:t>
            </a:r>
            <a:r>
              <a:rPr lang="en-US" altLang="ko-KR" dirty="0" smtClean="0"/>
              <a:t>p.279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 smtClean="0"/>
              <a:t>리스트 </a:t>
            </a:r>
            <a:r>
              <a:rPr lang="ko-KR" altLang="en-US" dirty="0" err="1" smtClean="0"/>
              <a:t>슬라이싱을</a:t>
            </a:r>
            <a:r>
              <a:rPr lang="ko-KR" altLang="en-US" dirty="0" smtClean="0"/>
              <a:t> 응용해보자</a:t>
            </a:r>
            <a:r>
              <a:rPr lang="en-US" altLang="ko-KR" dirty="0" smtClean="0"/>
              <a:t>.</a:t>
            </a:r>
          </a:p>
          <a:p>
            <a:pPr fontAlgn="base"/>
            <a:endParaRPr lang="en-US" altLang="ko-KR" dirty="0"/>
          </a:p>
          <a:p>
            <a:pPr fontAlgn="base"/>
            <a:endParaRPr lang="en-US" altLang="ko-KR" dirty="0" smtClean="0"/>
          </a:p>
          <a:p>
            <a:pPr fontAlgn="base"/>
            <a:endParaRPr lang="en-US" altLang="ko-KR" dirty="0"/>
          </a:p>
          <a:p>
            <a:r>
              <a:rPr lang="ko-KR" altLang="en-US" dirty="0"/>
              <a:t>리스트 </a:t>
            </a:r>
            <a:r>
              <a:rPr lang="ko-KR" altLang="en-US" dirty="0" err="1"/>
              <a:t>슬라이싱</a:t>
            </a:r>
            <a:r>
              <a:rPr lang="ko-KR" altLang="en-US" dirty="0"/>
              <a:t> 만을 이용하여 리스트의 요소들의 순서를 거꾸로 하면서 하나씩 </a:t>
            </a:r>
            <a:r>
              <a:rPr lang="ko-KR" altLang="en-US" dirty="0" smtClean="0"/>
              <a:t>건너뛰어 </a:t>
            </a:r>
            <a:r>
              <a:rPr lang="ko-KR" altLang="en-US" dirty="0"/>
              <a:t>보자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/>
              <a:t>리스트 </a:t>
            </a:r>
            <a:r>
              <a:rPr lang="ko-KR" altLang="en-US" dirty="0" err="1"/>
              <a:t>슬라이싱</a:t>
            </a:r>
            <a:r>
              <a:rPr lang="ko-KR" altLang="en-US" dirty="0"/>
              <a:t> 만을 이용하여 첫 번째 요소만을 남기고 전부 삭제할 수 있는가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2648" y="4036656"/>
            <a:ext cx="8229600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[10, 8, 6, 4, 2]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5489739"/>
            <a:ext cx="8229600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[1]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648" y="2398907"/>
            <a:ext cx="8229600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/>
              <a:t>numbers = [ 1, 2, 3, 4, 5, 6, 7, 8, 9, 10 ]</a:t>
            </a:r>
          </a:p>
        </p:txBody>
      </p:sp>
    </p:spTree>
    <p:extLst>
      <p:ext uri="{BB962C8B-B14F-4D97-AF65-F5344CB8AC3E}">
        <p14:creationId xmlns:p14="http://schemas.microsoft.com/office/powerpoint/2010/main" val="23199512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Solution: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2009915"/>
            <a:ext cx="8229600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/>
              <a:t>numbers = [ 1, 2, 3, 4, 5, 6, 7, 8, 9, 10 ]</a:t>
            </a:r>
          </a:p>
          <a:p>
            <a:r>
              <a:rPr lang="en-US" altLang="ko-KR" dirty="0"/>
              <a:t>reversed = numbers[::-2]</a:t>
            </a:r>
          </a:p>
          <a:p>
            <a:r>
              <a:rPr lang="en-US" altLang="ko-KR" dirty="0"/>
              <a:t>print(reversed)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3458455"/>
            <a:ext cx="8229600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/>
              <a:t>numbers = [ 1, 2, 3, 4, 5, 6, 7, 8, 9, 10 ]</a:t>
            </a:r>
          </a:p>
          <a:p>
            <a:r>
              <a:rPr lang="en-US" altLang="ko-KR" dirty="0"/>
              <a:t>numbers[1:] = [ ]</a:t>
            </a:r>
          </a:p>
          <a:p>
            <a:r>
              <a:rPr lang="en-US" altLang="ko-KR" dirty="0"/>
              <a:t>print(numbers)</a:t>
            </a:r>
          </a:p>
        </p:txBody>
      </p:sp>
    </p:spTree>
    <p:extLst>
      <p:ext uri="{BB962C8B-B14F-4D97-AF65-F5344CB8AC3E}">
        <p14:creationId xmlns:p14="http://schemas.microsoft.com/office/powerpoint/2010/main" val="12662660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불변 객체가 함수로 전달되면 </a:t>
            </a:r>
            <a:r>
              <a:rPr lang="en-US" altLang="ko-KR" dirty="0" smtClean="0"/>
              <a:t>p.280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변경이 불가능한 객체는 값으로 전달된다고 볼 수 있다</a:t>
            </a:r>
            <a:r>
              <a:rPr lang="en-US" altLang="ko-KR" dirty="0" smtClean="0"/>
              <a:t>. </a:t>
            </a:r>
            <a:r>
              <a:rPr lang="ko-KR" altLang="en-US" dirty="0"/>
              <a:t>객체의 </a:t>
            </a:r>
            <a:r>
              <a:rPr lang="ko-KR" altLang="en-US" dirty="0" err="1"/>
              <a:t>참조값이</a:t>
            </a:r>
            <a:r>
              <a:rPr lang="ko-KR" altLang="en-US" dirty="0"/>
              <a:t> 함수의 매개 </a:t>
            </a:r>
            <a:r>
              <a:rPr lang="ko-KR" altLang="en-US" dirty="0" smtClean="0"/>
              <a:t>변수로 </a:t>
            </a:r>
            <a:r>
              <a:rPr lang="ko-KR" altLang="en-US" dirty="0"/>
              <a:t>전달되지만 함수 안에서 객체의 값을 변경하면 새로운 객체가 생성되기 때문이다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8058" y="2819263"/>
            <a:ext cx="8229600" cy="203132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ES" altLang="ko-KR" dirty="0"/>
              <a:t>def func1(x):</a:t>
            </a:r>
          </a:p>
          <a:p>
            <a:r>
              <a:rPr lang="es-ES" altLang="ko-KR" dirty="0"/>
              <a:t>    x = 42</a:t>
            </a:r>
          </a:p>
          <a:p>
            <a:r>
              <a:rPr lang="es-ES" altLang="ko-KR" dirty="0"/>
              <a:t>    print( "x=",x," id=",id(x))</a:t>
            </a:r>
          </a:p>
          <a:p>
            <a:endParaRPr lang="es-ES" altLang="ko-KR" dirty="0"/>
          </a:p>
          <a:p>
            <a:r>
              <a:rPr lang="es-ES" altLang="ko-KR" dirty="0"/>
              <a:t>y = 10</a:t>
            </a:r>
          </a:p>
          <a:p>
            <a:r>
              <a:rPr lang="es-ES" altLang="ko-KR" dirty="0"/>
              <a:t>func1(y)</a:t>
            </a:r>
          </a:p>
          <a:p>
            <a:r>
              <a:rPr lang="es-ES" altLang="ko-KR" dirty="0"/>
              <a:t>print( "y=",y," id=",id(y))</a:t>
            </a:r>
            <a:endParaRPr lang="en-US" altLang="ko-KR" dirty="0"/>
          </a:p>
        </p:txBody>
      </p:sp>
      <p:sp>
        <p:nvSpPr>
          <p:cNvPr id="8" name="TextBox 7"/>
          <p:cNvSpPr txBox="1"/>
          <p:nvPr/>
        </p:nvSpPr>
        <p:spPr>
          <a:xfrm>
            <a:off x="728058" y="5231588"/>
            <a:ext cx="8229600" cy="646331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s-ES" altLang="ko-KR" dirty="0"/>
              <a:t>x= 42 id= 1640249760</a:t>
            </a:r>
          </a:p>
          <a:p>
            <a:r>
              <a:rPr lang="es-ES" altLang="ko-KR" dirty="0"/>
              <a:t>y= 10 id= 1640249248</a:t>
            </a:r>
          </a:p>
        </p:txBody>
      </p:sp>
    </p:spTree>
    <p:extLst>
      <p:ext uri="{BB962C8B-B14F-4D97-AF65-F5344CB8AC3E}">
        <p14:creationId xmlns:p14="http://schemas.microsoft.com/office/powerpoint/2010/main" val="36124234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불변 객체가 함수로 전달되면</a:t>
            </a:r>
            <a:endParaRPr lang="ko-KR" altLang="en-US" dirty="0"/>
          </a:p>
        </p:txBody>
      </p:sp>
      <p:pic>
        <p:nvPicPr>
          <p:cNvPr id="3" name="내용 개체 틀 2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32876" y="1780395"/>
            <a:ext cx="8153400" cy="289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1192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리스트가 함수로 전달되면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2648" y="1600200"/>
            <a:ext cx="8229600" cy="175432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altLang="ko-KR" dirty="0"/>
              <a:t>def func2(list):</a:t>
            </a:r>
          </a:p>
          <a:p>
            <a:r>
              <a:rPr lang="fr-FR" altLang="ko-KR" dirty="0"/>
              <a:t>     list[0] = 99</a:t>
            </a:r>
          </a:p>
          <a:p>
            <a:r>
              <a:rPr lang="fr-FR" altLang="ko-KR" dirty="0"/>
              <a:t> </a:t>
            </a:r>
          </a:p>
          <a:p>
            <a:r>
              <a:rPr lang="fr-FR" altLang="ko-KR" dirty="0"/>
              <a:t>values = [0, 1, 1, 2, 3, 5, 8]</a:t>
            </a:r>
          </a:p>
          <a:p>
            <a:r>
              <a:rPr lang="fr-FR" altLang="ko-KR" dirty="0"/>
              <a:t>func2(values)</a:t>
            </a:r>
          </a:p>
          <a:p>
            <a:r>
              <a:rPr lang="fr-FR" altLang="ko-KR" dirty="0"/>
              <a:t>print(values)</a:t>
            </a:r>
            <a:endParaRPr lang="en-US" altLang="ko-KR" dirty="0"/>
          </a:p>
        </p:txBody>
      </p:sp>
      <p:sp>
        <p:nvSpPr>
          <p:cNvPr id="9" name="TextBox 8"/>
          <p:cNvSpPr txBox="1"/>
          <p:nvPr/>
        </p:nvSpPr>
        <p:spPr>
          <a:xfrm>
            <a:off x="574548" y="3997592"/>
            <a:ext cx="8229600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[99, 1, 1, 2, 3, 5, 8]</a:t>
            </a:r>
          </a:p>
        </p:txBody>
      </p:sp>
    </p:spTree>
    <p:extLst>
      <p:ext uri="{BB962C8B-B14F-4D97-AF65-F5344CB8AC3E}">
        <p14:creationId xmlns:p14="http://schemas.microsoft.com/office/powerpoint/2010/main" val="29960649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리스트가 함수로 전달되면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648" y="2588343"/>
            <a:ext cx="8153400" cy="301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7202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altLang="ko-KR" dirty="0" smtClean="0"/>
              <a:t>Lab: </a:t>
            </a:r>
            <a:r>
              <a:rPr lang="ko-KR" altLang="en-US" dirty="0"/>
              <a:t>리스트 변경 </a:t>
            </a:r>
            <a:r>
              <a:rPr lang="ko-KR" altLang="en-US" dirty="0" smtClean="0"/>
              <a:t>함수 </a:t>
            </a:r>
            <a:r>
              <a:rPr lang="en-US" altLang="ko-KR" dirty="0" smtClean="0"/>
              <a:t>salary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어떤 회사에서 리스트에 직원들의 월급을 저장하고 있다</a:t>
            </a:r>
            <a:r>
              <a:rPr lang="en-US" altLang="ko-KR" dirty="0"/>
              <a:t>. </a:t>
            </a:r>
            <a:r>
              <a:rPr lang="ko-KR" altLang="en-US" dirty="0"/>
              <a:t>회사에서 일괄적으로 </a:t>
            </a:r>
            <a:r>
              <a:rPr lang="en-US" altLang="ko-KR" dirty="0"/>
              <a:t>30%</a:t>
            </a:r>
            <a:r>
              <a:rPr lang="ko-KR" altLang="en-US" dirty="0"/>
              <a:t>의 월급 인상을 하기로 하였다</a:t>
            </a:r>
            <a:r>
              <a:rPr lang="en-US" altLang="ko-KR" dirty="0"/>
              <a:t>. </a:t>
            </a:r>
            <a:r>
              <a:rPr lang="ko-KR" altLang="en-US" dirty="0"/>
              <a:t>리스트의 모든 요소들을 </a:t>
            </a:r>
            <a:r>
              <a:rPr lang="en-US" altLang="ko-KR" dirty="0"/>
              <a:t>30% </a:t>
            </a:r>
            <a:r>
              <a:rPr lang="ko-KR" altLang="en-US" dirty="0"/>
              <a:t>증가시키는 함수 </a:t>
            </a:r>
            <a:r>
              <a:rPr lang="en-US" altLang="ko-KR" dirty="0"/>
              <a:t>mod</a:t>
            </a:r>
            <a:r>
              <a:rPr lang="en-US" altLang="ko-KR" b="1" dirty="0"/>
              <a:t>if</a:t>
            </a:r>
            <a:r>
              <a:rPr lang="en-US" altLang="ko-KR" dirty="0"/>
              <a:t>y()</a:t>
            </a:r>
            <a:r>
              <a:rPr lang="ko-KR" altLang="en-US" dirty="0"/>
              <a:t>를 작성하고 테스트 해보자</a:t>
            </a:r>
            <a:r>
              <a:rPr lang="en-US" altLang="ko-KR" dirty="0"/>
              <a:t>. </a:t>
            </a:r>
            <a:endParaRPr lang="ko-KR" altLang="en-US" dirty="0"/>
          </a:p>
          <a:p>
            <a:pPr fontAlgn="base"/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2547" y="2986237"/>
            <a:ext cx="8229600" cy="646331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 err="1"/>
              <a:t>인상전</a:t>
            </a:r>
            <a:r>
              <a:rPr lang="ko-KR" altLang="en-US" dirty="0"/>
              <a:t> </a:t>
            </a:r>
            <a:r>
              <a:rPr lang="en-US" altLang="ko-KR" dirty="0"/>
              <a:t>[200, 250, 300, 280, 500]</a:t>
            </a:r>
            <a:endParaRPr lang="ko-KR" altLang="en-US" dirty="0"/>
          </a:p>
          <a:p>
            <a:r>
              <a:rPr lang="ko-KR" altLang="en-US" dirty="0" err="1"/>
              <a:t>인상후</a:t>
            </a:r>
            <a:r>
              <a:rPr lang="ko-KR" altLang="en-US" dirty="0"/>
              <a:t> </a:t>
            </a:r>
            <a:r>
              <a:rPr lang="en-US" altLang="ko-KR" dirty="0"/>
              <a:t>[260.0, 325.0, 390.0, 364.0, 650.0]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673" y="3923743"/>
            <a:ext cx="2068107" cy="188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7627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Solution: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2009915"/>
            <a:ext cx="8229600" cy="258532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/>
              <a:t>salaries = [200, 250, 300, 280, 500]</a:t>
            </a:r>
          </a:p>
          <a:p>
            <a:endParaRPr lang="en-US" altLang="ko-KR" dirty="0"/>
          </a:p>
          <a:p>
            <a:r>
              <a:rPr lang="en-US" altLang="ko-KR" dirty="0" err="1"/>
              <a:t>def</a:t>
            </a:r>
            <a:r>
              <a:rPr lang="en-US" altLang="ko-KR" dirty="0"/>
              <a:t> modify(values, factor) :</a:t>
            </a:r>
          </a:p>
          <a:p>
            <a:r>
              <a:rPr lang="en-US" altLang="ko-KR" dirty="0"/>
              <a:t>    for </a:t>
            </a:r>
            <a:r>
              <a:rPr lang="en-US" altLang="ko-KR" dirty="0" err="1"/>
              <a:t>i</a:t>
            </a:r>
            <a:r>
              <a:rPr lang="en-US" altLang="ko-KR" dirty="0"/>
              <a:t> in range(</a:t>
            </a:r>
            <a:r>
              <a:rPr lang="en-US" altLang="ko-KR" dirty="0" err="1"/>
              <a:t>len</a:t>
            </a:r>
            <a:r>
              <a:rPr lang="en-US" altLang="ko-KR" dirty="0"/>
              <a:t>(values)) :</a:t>
            </a:r>
          </a:p>
          <a:p>
            <a:r>
              <a:rPr lang="en-US" altLang="ko-KR" dirty="0"/>
              <a:t>        values[</a:t>
            </a:r>
            <a:r>
              <a:rPr lang="en-US" altLang="ko-KR" dirty="0" err="1"/>
              <a:t>i</a:t>
            </a:r>
            <a:r>
              <a:rPr lang="en-US" altLang="ko-KR" dirty="0"/>
              <a:t>] = values[</a:t>
            </a:r>
            <a:r>
              <a:rPr lang="en-US" altLang="ko-KR" dirty="0" err="1"/>
              <a:t>i</a:t>
            </a:r>
            <a:r>
              <a:rPr lang="en-US" altLang="ko-KR" dirty="0"/>
              <a:t>] * factor</a:t>
            </a:r>
          </a:p>
          <a:p>
            <a:endParaRPr lang="en-US" altLang="ko-KR" dirty="0"/>
          </a:p>
          <a:p>
            <a:r>
              <a:rPr lang="en-US" altLang="ko-KR" dirty="0"/>
              <a:t>print("</a:t>
            </a:r>
            <a:r>
              <a:rPr lang="ko-KR" altLang="en-US" dirty="0" err="1"/>
              <a:t>인상전</a:t>
            </a:r>
            <a:r>
              <a:rPr lang="en-US" altLang="ko-KR" dirty="0"/>
              <a:t>", salaries)</a:t>
            </a:r>
          </a:p>
          <a:p>
            <a:r>
              <a:rPr lang="en-US" altLang="ko-KR" dirty="0"/>
              <a:t>modify(salaries, 1.3)</a:t>
            </a:r>
          </a:p>
          <a:p>
            <a:r>
              <a:rPr lang="en-US" altLang="ko-KR" dirty="0"/>
              <a:t>print("</a:t>
            </a:r>
            <a:r>
              <a:rPr lang="ko-KR" altLang="en-US" dirty="0" err="1"/>
              <a:t>인상후</a:t>
            </a:r>
            <a:r>
              <a:rPr lang="en-US" altLang="ko-KR" dirty="0"/>
              <a:t>", salaries)</a:t>
            </a:r>
          </a:p>
        </p:txBody>
      </p:sp>
    </p:spTree>
    <p:extLst>
      <p:ext uri="{BB962C8B-B14F-4D97-AF65-F5344CB8AC3E}">
        <p14:creationId xmlns:p14="http://schemas.microsoft.com/office/powerpoint/2010/main" val="672275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리스트 만들기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648" y="2567509"/>
            <a:ext cx="8153400" cy="256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275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리스트 함축 </a:t>
            </a:r>
            <a:r>
              <a:rPr lang="en-US" altLang="ko-KR" dirty="0" smtClean="0"/>
              <a:t>p.283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648" y="1969206"/>
            <a:ext cx="8153400" cy="25688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4792" y="5028759"/>
            <a:ext cx="7909915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/>
              <a:t>squares = []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for </a:t>
            </a:r>
            <a:r>
              <a:rPr lang="en-US" altLang="ko-KR" dirty="0"/>
              <a:t>x in range(10):</a:t>
            </a:r>
          </a:p>
          <a:p>
            <a:r>
              <a:rPr lang="en-US" altLang="ko-KR" dirty="0" smtClean="0"/>
              <a:t>	</a:t>
            </a:r>
            <a:r>
              <a:rPr lang="en-US" altLang="ko-KR" dirty="0" err="1" smtClean="0"/>
              <a:t>squares.append</a:t>
            </a:r>
            <a:r>
              <a:rPr lang="en-US" altLang="ko-KR" dirty="0" smtClean="0"/>
              <a:t>(x*x</a:t>
            </a:r>
            <a:r>
              <a:rPr lang="en-US" altLang="ko-KR" dirty="0"/>
              <a:t>)</a:t>
            </a:r>
          </a:p>
        </p:txBody>
      </p:sp>
      <p:sp>
        <p:nvSpPr>
          <p:cNvPr id="7" name="설명선 2 6"/>
          <p:cNvSpPr/>
          <p:nvPr/>
        </p:nvSpPr>
        <p:spPr>
          <a:xfrm>
            <a:off x="5672831" y="4538085"/>
            <a:ext cx="2707690" cy="470517"/>
          </a:xfrm>
          <a:prstGeom prst="border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이것과 같다</a:t>
            </a:r>
            <a:r>
              <a:rPr lang="en-US" altLang="ko-KR" dirty="0"/>
              <a:t>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2255993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리스트 함축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리스트 함축에는 </a:t>
            </a:r>
            <a:r>
              <a:rPr lang="en-US" altLang="ko-KR" dirty="0"/>
              <a:t>if</a:t>
            </a:r>
            <a:r>
              <a:rPr lang="ko-KR" altLang="en-US" dirty="0"/>
              <a:t>를 사용하여 조건이 추가될 수 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712" y="2217476"/>
            <a:ext cx="6507243" cy="116756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180" y="3404540"/>
            <a:ext cx="763905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0523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다양한 리스트 함축 </a:t>
            </a:r>
            <a:r>
              <a:rPr lang="en-US" altLang="ko-KR" dirty="0" smtClean="0"/>
              <a:t>p.284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2648" y="1747395"/>
            <a:ext cx="8153400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&gt;&gt;&gt; prices = [135, -545, 922, 356, -992, 217]</a:t>
            </a:r>
          </a:p>
          <a:p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&gt;&gt;&gt; </a:t>
            </a:r>
            <a:r>
              <a:rPr lang="en-US" altLang="ko-KR" dirty="0" err="1">
                <a:latin typeface="Trebuchet MS" panose="020B0603020202020204" pitchFamily="34" charset="0"/>
                <a:ea typeface="굴림" panose="020B0600000101010101" pitchFamily="50" charset="-127"/>
              </a:rPr>
              <a:t>mprices</a:t>
            </a:r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 = [</a:t>
            </a:r>
            <a:r>
              <a:rPr lang="en-US" altLang="ko-KR" dirty="0" err="1">
                <a:latin typeface="Trebuchet MS" panose="020B0603020202020204" pitchFamily="34" charset="0"/>
                <a:ea typeface="굴림" panose="020B0600000101010101" pitchFamily="50" charset="-127"/>
              </a:rPr>
              <a:t>i</a:t>
            </a:r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 if </a:t>
            </a:r>
            <a:r>
              <a:rPr lang="en-US" altLang="ko-KR" dirty="0" err="1">
                <a:latin typeface="Trebuchet MS" panose="020B0603020202020204" pitchFamily="34" charset="0"/>
                <a:ea typeface="굴림" panose="020B0600000101010101" pitchFamily="50" charset="-127"/>
              </a:rPr>
              <a:t>i</a:t>
            </a:r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 &gt; 0 else 0 for </a:t>
            </a:r>
            <a:r>
              <a:rPr lang="en-US" altLang="ko-KR" dirty="0" err="1">
                <a:latin typeface="Trebuchet MS" panose="020B0603020202020204" pitchFamily="34" charset="0"/>
                <a:ea typeface="굴림" panose="020B0600000101010101" pitchFamily="50" charset="-127"/>
              </a:rPr>
              <a:t>i</a:t>
            </a:r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 in prices]</a:t>
            </a:r>
          </a:p>
          <a:p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&gt;&gt;&gt; </a:t>
            </a:r>
            <a:r>
              <a:rPr lang="en-US" altLang="ko-KR" dirty="0" err="1">
                <a:latin typeface="Trebuchet MS" panose="020B0603020202020204" pitchFamily="34" charset="0"/>
                <a:ea typeface="굴림" panose="020B0600000101010101" pitchFamily="50" charset="-127"/>
              </a:rPr>
              <a:t>mprices</a:t>
            </a:r>
            <a:endParaRPr lang="en-US" altLang="ko-KR" dirty="0">
              <a:latin typeface="Trebuchet MS" panose="020B0603020202020204" pitchFamily="34" charset="0"/>
              <a:ea typeface="굴림" panose="020B0600000101010101" pitchFamily="50" charset="-127"/>
            </a:endParaRPr>
          </a:p>
          <a:p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[135, 0, 922, 356, 0, 217]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2648" y="3328724"/>
            <a:ext cx="8153400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&gt;&gt;&gt; words = ["All", "good", "things", "must", "come", "to", "an", "end."]</a:t>
            </a:r>
          </a:p>
          <a:p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&gt;&gt;&gt; letters = [ w[0] for w in words ]</a:t>
            </a:r>
          </a:p>
          <a:p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&gt;&gt;&gt; letters</a:t>
            </a:r>
          </a:p>
          <a:p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['A', 'g', 't', 'm', 'c', 't', 'a', 'e']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2648" y="4892297"/>
            <a:ext cx="8153400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&gt;&gt;&gt; numbers = [</a:t>
            </a:r>
            <a:r>
              <a:rPr lang="en-US" altLang="ko-KR" dirty="0" err="1">
                <a:latin typeface="Trebuchet MS" panose="020B0603020202020204" pitchFamily="34" charset="0"/>
                <a:ea typeface="굴림" panose="020B0600000101010101" pitchFamily="50" charset="-127"/>
              </a:rPr>
              <a:t>x+y</a:t>
            </a:r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 for x in ['</a:t>
            </a:r>
            <a:r>
              <a:rPr lang="en-US" altLang="ko-KR" dirty="0" err="1">
                <a:latin typeface="Trebuchet MS" panose="020B0603020202020204" pitchFamily="34" charset="0"/>
                <a:ea typeface="굴림" panose="020B0600000101010101" pitchFamily="50" charset="-127"/>
              </a:rPr>
              <a:t>a','b','c</a:t>
            </a:r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'] for y in ['</a:t>
            </a:r>
            <a:r>
              <a:rPr lang="en-US" altLang="ko-KR" dirty="0" err="1">
                <a:latin typeface="Trebuchet MS" panose="020B0603020202020204" pitchFamily="34" charset="0"/>
                <a:ea typeface="굴림" panose="020B0600000101010101" pitchFamily="50" charset="-127"/>
              </a:rPr>
              <a:t>x','y','z</a:t>
            </a:r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']]</a:t>
            </a:r>
          </a:p>
          <a:p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&gt;&gt;&gt; numbers</a:t>
            </a:r>
          </a:p>
          <a:p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['ax', 'ay', '</a:t>
            </a:r>
            <a:r>
              <a:rPr lang="en-US" altLang="ko-KR" dirty="0" err="1">
                <a:latin typeface="Trebuchet MS" panose="020B0603020202020204" pitchFamily="34" charset="0"/>
                <a:ea typeface="굴림" panose="020B0600000101010101" pitchFamily="50" charset="-127"/>
              </a:rPr>
              <a:t>az</a:t>
            </a:r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', '</a:t>
            </a:r>
            <a:r>
              <a:rPr lang="en-US" altLang="ko-KR" dirty="0" err="1">
                <a:latin typeface="Trebuchet MS" panose="020B0603020202020204" pitchFamily="34" charset="0"/>
                <a:ea typeface="굴림" panose="020B0600000101010101" pitchFamily="50" charset="-127"/>
              </a:rPr>
              <a:t>bx</a:t>
            </a:r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', 'by', '</a:t>
            </a:r>
            <a:r>
              <a:rPr lang="en-US" altLang="ko-KR" dirty="0" err="1">
                <a:latin typeface="Trebuchet MS" panose="020B0603020202020204" pitchFamily="34" charset="0"/>
                <a:ea typeface="굴림" panose="020B0600000101010101" pitchFamily="50" charset="-127"/>
              </a:rPr>
              <a:t>bz</a:t>
            </a:r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', 'cx', 'cy', '</a:t>
            </a:r>
            <a:r>
              <a:rPr lang="en-US" altLang="ko-KR" dirty="0" err="1">
                <a:latin typeface="Trebuchet MS" panose="020B0603020202020204" pitchFamily="34" charset="0"/>
                <a:ea typeface="굴림" panose="020B0600000101010101" pitchFamily="50" charset="-127"/>
              </a:rPr>
              <a:t>cz</a:t>
            </a:r>
            <a:r>
              <a:rPr lang="en-US" altLang="ko-KR" dirty="0">
                <a:latin typeface="Trebuchet MS" panose="020B0603020202020204" pitchFamily="34" charset="0"/>
                <a:ea typeface="굴림" panose="020B0600000101010101" pitchFamily="50" charset="-127"/>
              </a:rPr>
              <a:t>']</a:t>
            </a:r>
          </a:p>
        </p:txBody>
      </p:sp>
    </p:spTree>
    <p:extLst>
      <p:ext uri="{BB962C8B-B14F-4D97-AF65-F5344CB8AC3E}">
        <p14:creationId xmlns:p14="http://schemas.microsoft.com/office/powerpoint/2010/main" val="108347253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Lab: </a:t>
            </a:r>
            <a:r>
              <a:rPr lang="ko-KR" altLang="en-US" dirty="0"/>
              <a:t>리스트 함축 </a:t>
            </a:r>
            <a:r>
              <a:rPr lang="ko-KR" altLang="en-US" dirty="0" smtClean="0"/>
              <a:t>사용하기 </a:t>
            </a:r>
            <a:r>
              <a:rPr lang="en-US" altLang="ko-KR" dirty="0" err="1" smtClean="0"/>
              <a:t>list_comp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0</a:t>
            </a:r>
            <a:r>
              <a:rPr lang="ko-KR" altLang="en-US" dirty="0"/>
              <a:t>부터 </a:t>
            </a:r>
            <a:r>
              <a:rPr lang="en-US" altLang="ko-KR" dirty="0"/>
              <a:t>99</a:t>
            </a:r>
            <a:r>
              <a:rPr lang="ko-KR" altLang="en-US" dirty="0"/>
              <a:t>까지의 정수 중에서 </a:t>
            </a:r>
            <a:r>
              <a:rPr lang="en-US" altLang="ko-KR" dirty="0"/>
              <a:t>2</a:t>
            </a:r>
            <a:r>
              <a:rPr lang="ko-KR" altLang="en-US" dirty="0"/>
              <a:t>의 배수이고 동시에 </a:t>
            </a:r>
            <a:r>
              <a:rPr lang="en-US" altLang="ko-KR" dirty="0"/>
              <a:t>3</a:t>
            </a:r>
            <a:r>
              <a:rPr lang="ko-KR" altLang="en-US" dirty="0"/>
              <a:t>의 배수인 수들을 모아서 리스트로 </a:t>
            </a:r>
            <a:r>
              <a:rPr lang="ko-KR" altLang="en-US" dirty="0" smtClean="0"/>
              <a:t>만들어보자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2547" y="2986237"/>
            <a:ext cx="8229600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[0, 6, 12, 18, 24, 30, 36, 42, 48, 54, 60, 66, 72, 78, 84, 90, 96]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5168560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Solution: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2009915"/>
            <a:ext cx="8229600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/>
              <a:t>numbers = [x for x in range(100) if x % 2 == 0 and x % 3 == 0]</a:t>
            </a:r>
          </a:p>
          <a:p>
            <a:r>
              <a:rPr lang="en-US" altLang="ko-KR" dirty="0"/>
              <a:t>print(numbers)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41" y="3233091"/>
            <a:ext cx="8303807" cy="178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24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Lab: </a:t>
            </a:r>
            <a:r>
              <a:rPr lang="ko-KR" altLang="en-US" dirty="0" err="1"/>
              <a:t>누적값</a:t>
            </a:r>
            <a:r>
              <a:rPr lang="ko-KR" altLang="en-US" dirty="0"/>
              <a:t> 리스트 만들기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/>
              <a:t>i</a:t>
            </a:r>
            <a:r>
              <a:rPr lang="ko-KR" altLang="en-US" dirty="0"/>
              <a:t>번째 요소가 원래 리스트의 </a:t>
            </a:r>
            <a:r>
              <a:rPr lang="en-US" altLang="ko-KR" dirty="0"/>
              <a:t>0</a:t>
            </a:r>
            <a:r>
              <a:rPr lang="ko-KR" altLang="en-US" dirty="0"/>
              <a:t>부터 </a:t>
            </a:r>
            <a:r>
              <a:rPr lang="en-US" altLang="ko-KR" dirty="0" err="1"/>
              <a:t>i</a:t>
            </a:r>
            <a:r>
              <a:rPr lang="ko-KR" altLang="en-US" dirty="0"/>
              <a:t>번째 요소까지의 합계인 리스트를 생성하는 </a:t>
            </a:r>
            <a:r>
              <a:rPr lang="ko-KR" altLang="en-US" dirty="0" smtClean="0"/>
              <a:t>프로그램을 작성하라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6937" y="2542354"/>
            <a:ext cx="8131855" cy="646331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/>
              <a:t>원래 리스트</a:t>
            </a:r>
            <a:r>
              <a:rPr lang="en-US" altLang="ko-KR" dirty="0"/>
              <a:t>: [10, 20, 30, 40, 50]</a:t>
            </a:r>
          </a:p>
          <a:p>
            <a:r>
              <a:rPr lang="ko-KR" altLang="en-US" dirty="0"/>
              <a:t>새로운 리스트</a:t>
            </a:r>
            <a:r>
              <a:rPr lang="en-US" altLang="ko-KR" dirty="0"/>
              <a:t>: [10, 30, 60, 100, 150]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6937" y="3765179"/>
            <a:ext cx="8131855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1. 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빈 리스트를 선언하고 초기화한다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</a:p>
          <a:p>
            <a:pPr latinLnBrk="1"/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2. 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리스트 함축을 사용하여 리스트에 있는 요소 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0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부터 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x+1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까지의 누적 합계를 계산하여 새로운 리스트로 만든다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.</a:t>
            </a:r>
          </a:p>
          <a:p>
            <a:pPr latinLnBrk="1"/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3. </a:t>
            </a:r>
            <a:r>
              <a:rPr lang="ko-KR" altLang="en-US" dirty="0">
                <a:latin typeface="굴림" panose="020B0600000101010101" pitchFamily="50" charset="-127"/>
                <a:ea typeface="굴림" panose="020B0600000101010101" pitchFamily="50" charset="-127"/>
              </a:rPr>
              <a:t>원래 리스트와 새로운 리스트를 출력한다</a:t>
            </a:r>
            <a:r>
              <a:rPr lang="en-US" altLang="ko-KR" dirty="0"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951321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</a:t>
            </a:r>
            <a:r>
              <a:rPr lang="en-US" altLang="ko-KR" dirty="0" smtClean="0"/>
              <a:t>: list_comp2.py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2009915"/>
            <a:ext cx="8229600" cy="175432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>
                <a:latin typeface="Trebuchet MS" panose="020B0603020202020204" pitchFamily="34" charset="0"/>
              </a:rPr>
              <a:t>list1=[10, 20, 30, 40, 50]</a:t>
            </a:r>
          </a:p>
          <a:p>
            <a:pPr latinLnBrk="1"/>
            <a:endParaRPr lang="en-US" altLang="ko-KR" dirty="0" smtClean="0">
              <a:latin typeface="Trebuchet MS" panose="020B0603020202020204" pitchFamily="34" charset="0"/>
            </a:endParaRPr>
          </a:p>
          <a:p>
            <a:pPr latinLnBrk="1"/>
            <a:r>
              <a:rPr lang="en-US" altLang="ko-KR" dirty="0" smtClean="0">
                <a:latin typeface="Trebuchet MS" panose="020B0603020202020204" pitchFamily="34" charset="0"/>
              </a:rPr>
              <a:t>list2</a:t>
            </a:r>
            <a:r>
              <a:rPr lang="en-US" altLang="ko-KR" dirty="0">
                <a:latin typeface="Trebuchet MS" panose="020B0603020202020204" pitchFamily="34" charset="0"/>
              </a:rPr>
              <a:t>=[sum(list1[0:x+1]) </a:t>
            </a:r>
            <a:r>
              <a:rPr lang="en-US" altLang="ko-KR" b="1" dirty="0">
                <a:latin typeface="Trebuchet MS" panose="020B0603020202020204" pitchFamily="34" charset="0"/>
              </a:rPr>
              <a:t>for</a:t>
            </a:r>
            <a:r>
              <a:rPr lang="en-US" altLang="ko-KR" dirty="0">
                <a:latin typeface="Trebuchet MS" panose="020B0603020202020204" pitchFamily="34" charset="0"/>
              </a:rPr>
              <a:t> x</a:t>
            </a:r>
            <a:r>
              <a:rPr lang="en-US" altLang="ko-KR" b="1" dirty="0">
                <a:latin typeface="Trebuchet MS" panose="020B0603020202020204" pitchFamily="34" charset="0"/>
              </a:rPr>
              <a:t> in </a:t>
            </a:r>
            <a:r>
              <a:rPr lang="en-US" altLang="ko-KR" dirty="0">
                <a:latin typeface="Trebuchet MS" panose="020B0603020202020204" pitchFamily="34" charset="0"/>
              </a:rPr>
              <a:t>range(0, </a:t>
            </a:r>
            <a:r>
              <a:rPr lang="en-US" altLang="ko-KR" dirty="0" err="1">
                <a:latin typeface="Trebuchet MS" panose="020B0603020202020204" pitchFamily="34" charset="0"/>
              </a:rPr>
              <a:t>len</a:t>
            </a:r>
            <a:r>
              <a:rPr lang="en-US" altLang="ko-KR" dirty="0">
                <a:latin typeface="Trebuchet MS" panose="020B0603020202020204" pitchFamily="34" charset="0"/>
              </a:rPr>
              <a:t>(list1))]</a:t>
            </a:r>
          </a:p>
          <a:p>
            <a:pPr latinLnBrk="1"/>
            <a:endParaRPr lang="en-US" altLang="ko-KR" b="1" dirty="0" smtClean="0">
              <a:latin typeface="Trebuchet MS" panose="020B0603020202020204" pitchFamily="34" charset="0"/>
            </a:endParaRPr>
          </a:p>
          <a:p>
            <a:pPr latinLnBrk="1"/>
            <a:r>
              <a:rPr lang="en-US" altLang="ko-KR" b="1" dirty="0" smtClean="0">
                <a:latin typeface="Trebuchet MS" panose="020B0603020202020204" pitchFamily="34" charset="0"/>
              </a:rPr>
              <a:t>print</a:t>
            </a:r>
            <a:r>
              <a:rPr lang="en-US" altLang="ko-KR" dirty="0">
                <a:latin typeface="Trebuchet MS" panose="020B0603020202020204" pitchFamily="34" charset="0"/>
              </a:rPr>
              <a:t>("</a:t>
            </a:r>
            <a:r>
              <a:rPr lang="ko-KR" altLang="en-US" dirty="0">
                <a:latin typeface="Trebuchet MS" panose="020B0603020202020204" pitchFamily="34" charset="0"/>
              </a:rPr>
              <a:t>원래 리스트</a:t>
            </a:r>
            <a:r>
              <a:rPr lang="en-US" altLang="ko-KR" dirty="0">
                <a:latin typeface="Trebuchet MS" panose="020B0603020202020204" pitchFamily="34" charset="0"/>
              </a:rPr>
              <a:t>: ",list1)</a:t>
            </a:r>
          </a:p>
          <a:p>
            <a:pPr latinLnBrk="1"/>
            <a:r>
              <a:rPr lang="en-US" altLang="ko-KR" b="1" dirty="0">
                <a:latin typeface="Trebuchet MS" panose="020B0603020202020204" pitchFamily="34" charset="0"/>
              </a:rPr>
              <a:t>print</a:t>
            </a:r>
            <a:r>
              <a:rPr lang="en-US" altLang="ko-KR" dirty="0">
                <a:latin typeface="Trebuchet MS" panose="020B0603020202020204" pitchFamily="34" charset="0"/>
              </a:rPr>
              <a:t>("</a:t>
            </a:r>
            <a:r>
              <a:rPr lang="ko-KR" altLang="en-US" dirty="0">
                <a:latin typeface="Trebuchet MS" panose="020B0603020202020204" pitchFamily="34" charset="0"/>
              </a:rPr>
              <a:t>새로운 리스트</a:t>
            </a:r>
            <a:r>
              <a:rPr lang="en-US" altLang="ko-KR" dirty="0">
                <a:latin typeface="Trebuchet MS" panose="020B0603020202020204" pitchFamily="34" charset="0"/>
              </a:rPr>
              <a:t>: ",list2)</a:t>
            </a:r>
          </a:p>
        </p:txBody>
      </p:sp>
    </p:spTree>
    <p:extLst>
      <p:ext uri="{BB962C8B-B14F-4D97-AF65-F5344CB8AC3E}">
        <p14:creationId xmlns:p14="http://schemas.microsoft.com/office/powerpoint/2010/main" val="45041347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altLang="ko-KR" dirty="0" smtClean="0"/>
              <a:t>Lab: </a:t>
            </a:r>
            <a:r>
              <a:rPr lang="ko-KR" altLang="en-US" dirty="0"/>
              <a:t>피타고라스 삼각형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피타고라스의 정리를 만족하는 삼각형들을 모두 찾아보자</a:t>
            </a:r>
            <a:r>
              <a:rPr lang="en-US" altLang="ko-KR" dirty="0"/>
              <a:t>. </a:t>
            </a:r>
            <a:r>
              <a:rPr lang="ko-KR" altLang="en-US" dirty="0"/>
              <a:t>삼각형 한 변의 길이는 </a:t>
            </a:r>
            <a:r>
              <a:rPr lang="en-US" altLang="ko-KR" dirty="0"/>
              <a:t>1</a:t>
            </a:r>
            <a:r>
              <a:rPr lang="ko-KR" altLang="en-US" dirty="0"/>
              <a:t>부터 </a:t>
            </a:r>
            <a:r>
              <a:rPr lang="en-US" altLang="ko-KR" dirty="0"/>
              <a:t>30 </a:t>
            </a:r>
            <a:r>
              <a:rPr lang="ko-KR" altLang="en-US" dirty="0"/>
              <a:t>이하이다</a:t>
            </a:r>
            <a:r>
              <a:rPr lang="en-US" altLang="ko-KR" dirty="0"/>
              <a:t>. </a:t>
            </a:r>
            <a:endParaRPr lang="ko-KR" altLang="en-US" dirty="0"/>
          </a:p>
          <a:p>
            <a:pPr fontAlgn="base"/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2447" y="2418067"/>
            <a:ext cx="7993601" cy="646331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[(3, 4, 5), (5, 12, 13), (6, 8, 10), (7, 24, 25), (8, 15, 17), (9, 12, 15), (10, 24, 26), (12, 16, 20), (15, 20, 25), (20, 21, 29)]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855" y="3274939"/>
            <a:ext cx="4663828" cy="275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97116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Solution: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2009915"/>
            <a:ext cx="8229600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/>
              <a:t>[(</a:t>
            </a:r>
            <a:r>
              <a:rPr lang="en-US" altLang="ko-KR" dirty="0" err="1"/>
              <a:t>x,y,z</a:t>
            </a:r>
            <a:r>
              <a:rPr lang="en-US" altLang="ko-KR" dirty="0"/>
              <a:t>) for x in range(1,30) for y in range(x,30) for z in range(y,30) if</a:t>
            </a:r>
          </a:p>
          <a:p>
            <a:r>
              <a:rPr lang="pl-PL" altLang="ko-KR" dirty="0" smtClean="0"/>
              <a:t>x**2 + y**2 == z**2]</a:t>
            </a:r>
            <a:endParaRPr lang="en-US" altLang="ko-KR" dirty="0">
              <a:latin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2648" y="3446961"/>
            <a:ext cx="8229600" cy="203132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 err="1"/>
              <a:t>new_list</a:t>
            </a:r>
            <a:r>
              <a:rPr lang="en-US" altLang="ko-KR" dirty="0"/>
              <a:t> = []</a:t>
            </a:r>
          </a:p>
          <a:p>
            <a:r>
              <a:rPr lang="en-US" altLang="ko-KR" dirty="0"/>
              <a:t>for x in range(1, 30):</a:t>
            </a:r>
          </a:p>
          <a:p>
            <a:r>
              <a:rPr lang="en-US" altLang="ko-KR" dirty="0"/>
              <a:t>	for y in range(x, 30):</a:t>
            </a:r>
          </a:p>
          <a:p>
            <a:r>
              <a:rPr lang="en-US" altLang="ko-KR" dirty="0"/>
              <a:t>		for z in range(y, 30):</a:t>
            </a:r>
          </a:p>
          <a:p>
            <a:r>
              <a:rPr lang="en-US" altLang="ko-KR" dirty="0"/>
              <a:t>		    if x**2+y**2==z**2:</a:t>
            </a:r>
          </a:p>
          <a:p>
            <a:r>
              <a:rPr lang="en-US" altLang="ko-KR" dirty="0"/>
              <a:t>		        </a:t>
            </a:r>
            <a:r>
              <a:rPr lang="en-US" altLang="ko-KR" dirty="0" err="1"/>
              <a:t>new_list.append</a:t>
            </a:r>
            <a:r>
              <a:rPr lang="en-US" altLang="ko-KR" dirty="0"/>
              <a:t>((x, y, z))</a:t>
            </a:r>
          </a:p>
          <a:p>
            <a:r>
              <a:rPr lang="en-US" altLang="ko-KR" dirty="0"/>
              <a:t>print(</a:t>
            </a:r>
            <a:r>
              <a:rPr lang="en-US" altLang="ko-KR" dirty="0" err="1"/>
              <a:t>new_list</a:t>
            </a:r>
            <a:r>
              <a:rPr lang="en-US" altLang="ko-KR" dirty="0"/>
              <a:t>)</a:t>
            </a:r>
            <a:endParaRPr lang="en-US" altLang="ko-KR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18103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</a:t>
            </a:r>
            <a:r>
              <a:rPr lang="ko-KR" altLang="en-US" dirty="0" smtClean="0"/>
              <a:t>차원 </a:t>
            </a:r>
            <a:r>
              <a:rPr lang="ko-KR" altLang="en-US" dirty="0" smtClean="0"/>
              <a:t>리스트 </a:t>
            </a:r>
            <a:r>
              <a:rPr lang="en-US" altLang="ko-KR" dirty="0" smtClean="0"/>
              <a:t>p.287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2</a:t>
            </a:r>
            <a:r>
              <a:rPr lang="ko-KR" altLang="en-US" dirty="0" smtClean="0"/>
              <a:t>차원 리스트 </a:t>
            </a:r>
            <a:r>
              <a:rPr lang="en-US" altLang="ko-KR" dirty="0" smtClean="0"/>
              <a:t>== 2</a:t>
            </a:r>
            <a:r>
              <a:rPr lang="ko-KR" altLang="en-US" dirty="0"/>
              <a:t>차원 </a:t>
            </a:r>
            <a:r>
              <a:rPr lang="ko-KR" altLang="en-US" dirty="0" smtClean="0"/>
              <a:t>테이블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4325851"/>
            <a:ext cx="8229600" cy="203132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# 2</a:t>
            </a:r>
            <a:r>
              <a:rPr lang="ko-KR" altLang="en-US" dirty="0"/>
              <a:t>차원 리스트를 생성한다</a:t>
            </a:r>
            <a:r>
              <a:rPr lang="en-US" altLang="ko-KR" dirty="0"/>
              <a:t>. </a:t>
            </a:r>
            <a:endParaRPr lang="ko-KR" altLang="en-US" dirty="0"/>
          </a:p>
          <a:p>
            <a:pPr latinLnBrk="1"/>
            <a:r>
              <a:rPr lang="en-US" altLang="ko-KR" dirty="0"/>
              <a:t>s = [ </a:t>
            </a:r>
            <a:endParaRPr lang="ko-KR" altLang="en-US" dirty="0"/>
          </a:p>
          <a:p>
            <a:pPr latinLnBrk="1"/>
            <a:r>
              <a:rPr lang="ko-KR" altLang="en-US" dirty="0"/>
              <a:t>	</a:t>
            </a:r>
            <a:r>
              <a:rPr lang="en-US" altLang="ko-KR" dirty="0"/>
              <a:t>[ 1, 2, 3, 4, 5 ] ,</a:t>
            </a:r>
            <a:endParaRPr lang="ko-KR" altLang="en-US" dirty="0"/>
          </a:p>
          <a:p>
            <a:pPr latinLnBrk="1"/>
            <a:r>
              <a:rPr lang="ko-KR" altLang="en-US" dirty="0"/>
              <a:t>	</a:t>
            </a:r>
            <a:r>
              <a:rPr lang="en-US" altLang="ko-KR" dirty="0"/>
              <a:t>[ 6, 7, 8, 9, 10 ], </a:t>
            </a:r>
            <a:endParaRPr lang="ko-KR" altLang="en-US" dirty="0"/>
          </a:p>
          <a:p>
            <a:pPr latinLnBrk="1"/>
            <a:r>
              <a:rPr lang="ko-KR" altLang="en-US" dirty="0"/>
              <a:t>	</a:t>
            </a:r>
            <a:r>
              <a:rPr lang="en-US" altLang="ko-KR" dirty="0"/>
              <a:t>[11, 12, 13, 14, 15 ] </a:t>
            </a:r>
            <a:endParaRPr lang="ko-KR" altLang="en-US" dirty="0"/>
          </a:p>
          <a:p>
            <a:pPr latinLnBrk="1"/>
            <a:r>
              <a:rPr lang="en-US" altLang="ko-KR" dirty="0"/>
              <a:t>]</a:t>
            </a:r>
            <a:endParaRPr lang="ko-KR" altLang="en-US" dirty="0"/>
          </a:p>
          <a:p>
            <a:pPr latinLnBrk="1"/>
            <a:r>
              <a:rPr lang="en-US" altLang="ko-KR" b="1" dirty="0"/>
              <a:t>print</a:t>
            </a:r>
            <a:r>
              <a:rPr lang="en-US" altLang="ko-KR" dirty="0"/>
              <a:t>(s)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092" y="2032498"/>
            <a:ext cx="43434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199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리스트의 항목 접근하기</a:t>
            </a:r>
            <a:r>
              <a:rPr lang="en-US" altLang="ko-KR" dirty="0" smtClean="0"/>
              <a:t>p254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43135" y="1789359"/>
            <a:ext cx="6715125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89099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</a:t>
            </a:r>
            <a:r>
              <a:rPr lang="ko-KR" altLang="en-US" dirty="0" smtClean="0"/>
              <a:t>차원 리스트의 구현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리스트의 리스트로 구현된다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008" y="2461935"/>
            <a:ext cx="6327236" cy="300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6412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</a:t>
            </a:r>
            <a:r>
              <a:rPr lang="ko-KR" altLang="en-US" dirty="0" smtClean="0"/>
              <a:t>차원 리스트의 동적 </a:t>
            </a:r>
            <a:r>
              <a:rPr lang="ko-KR" altLang="en-US" dirty="0" smtClean="0"/>
              <a:t>생성 </a:t>
            </a:r>
            <a:r>
              <a:rPr lang="en-US" altLang="ko-KR" dirty="0" smtClean="0"/>
              <a:t>p.288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실제로는 </a:t>
            </a:r>
            <a:r>
              <a:rPr lang="ko-KR" altLang="en-US" dirty="0" smtClean="0"/>
              <a:t>동적으로 </a:t>
            </a:r>
            <a:r>
              <a:rPr lang="en-US" altLang="ko-KR" dirty="0"/>
              <a:t>2</a:t>
            </a:r>
            <a:r>
              <a:rPr lang="ko-KR" altLang="en-US" dirty="0"/>
              <a:t>차원 리스트를 생성하는 경우가 더 많다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4548" y="2488173"/>
            <a:ext cx="8229600" cy="258532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# </a:t>
            </a:r>
            <a:r>
              <a:rPr lang="ko-KR" altLang="en-US" dirty="0"/>
              <a:t>동적으로 </a:t>
            </a:r>
            <a:r>
              <a:rPr lang="en-US" altLang="ko-KR" dirty="0"/>
              <a:t>2</a:t>
            </a:r>
            <a:r>
              <a:rPr lang="ko-KR" altLang="en-US" dirty="0"/>
              <a:t>차원 리스트를 생성한다</a:t>
            </a:r>
            <a:r>
              <a:rPr lang="en-US" altLang="ko-KR" dirty="0"/>
              <a:t>. </a:t>
            </a:r>
          </a:p>
          <a:p>
            <a:pPr latinLnBrk="1"/>
            <a:r>
              <a:rPr lang="en-US" altLang="ko-KR" dirty="0"/>
              <a:t>rows = 3</a:t>
            </a:r>
          </a:p>
          <a:p>
            <a:pPr latinLnBrk="1"/>
            <a:r>
              <a:rPr lang="en-US" altLang="ko-KR" dirty="0"/>
              <a:t>cols = 5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s = [ ]</a:t>
            </a:r>
          </a:p>
          <a:p>
            <a:pPr latinLnBrk="1"/>
            <a:r>
              <a:rPr lang="en-US" altLang="ko-KR" dirty="0"/>
              <a:t>for row in range(rows): </a:t>
            </a:r>
          </a:p>
          <a:p>
            <a:pPr latinLnBrk="1"/>
            <a:r>
              <a:rPr lang="en-US" altLang="ko-KR" dirty="0"/>
              <a:t>	s += [[0]*cols]		# 2</a:t>
            </a:r>
            <a:r>
              <a:rPr lang="ko-KR" altLang="en-US" dirty="0"/>
              <a:t>차원 </a:t>
            </a:r>
            <a:r>
              <a:rPr lang="ko-KR" altLang="en-US" dirty="0" err="1"/>
              <a:t>리스트끼리</a:t>
            </a:r>
            <a:r>
              <a:rPr lang="ko-KR" altLang="en-US" dirty="0"/>
              <a:t> 합쳐진다</a:t>
            </a:r>
            <a:r>
              <a:rPr lang="en-US" altLang="ko-KR" dirty="0"/>
              <a:t>. 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print("s =", s)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4548" y="5551885"/>
            <a:ext cx="8229600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s = [[0, 0, 0, 0, 0], [0, 0, 0, 0, 0], [0, 0, 0, 0, 0]]</a:t>
            </a:r>
          </a:p>
        </p:txBody>
      </p:sp>
    </p:spTree>
    <p:extLst>
      <p:ext uri="{BB962C8B-B14F-4D97-AF65-F5344CB8AC3E}">
        <p14:creationId xmlns:p14="http://schemas.microsoft.com/office/powerpoint/2010/main" val="111831496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주의할 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실제로는 </a:t>
            </a:r>
            <a:r>
              <a:rPr lang="ko-KR" altLang="en-US" dirty="0" smtClean="0"/>
              <a:t>동적으로 </a:t>
            </a:r>
            <a:r>
              <a:rPr lang="en-US" altLang="ko-KR" dirty="0"/>
              <a:t>2</a:t>
            </a:r>
            <a:r>
              <a:rPr lang="ko-KR" altLang="en-US" dirty="0"/>
              <a:t>차원 리스트를 생성하는 경우가 더 많다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4548" y="2488173"/>
            <a:ext cx="8229600" cy="258532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# </a:t>
            </a:r>
            <a:r>
              <a:rPr lang="ko-KR" altLang="en-US" dirty="0"/>
              <a:t>동적으로 </a:t>
            </a:r>
            <a:r>
              <a:rPr lang="en-US" altLang="ko-KR" dirty="0"/>
              <a:t>2</a:t>
            </a:r>
            <a:r>
              <a:rPr lang="ko-KR" altLang="en-US" dirty="0"/>
              <a:t>차원 리스트를 생성한다</a:t>
            </a:r>
            <a:r>
              <a:rPr lang="en-US" altLang="ko-KR" dirty="0"/>
              <a:t>. </a:t>
            </a:r>
          </a:p>
          <a:p>
            <a:pPr latinLnBrk="1"/>
            <a:r>
              <a:rPr lang="en-US" altLang="ko-KR" dirty="0"/>
              <a:t>rows = 3</a:t>
            </a:r>
          </a:p>
          <a:p>
            <a:pPr latinLnBrk="1"/>
            <a:r>
              <a:rPr lang="en-US" altLang="ko-KR" dirty="0"/>
              <a:t>cols = 5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s = [ ]</a:t>
            </a:r>
          </a:p>
          <a:p>
            <a:pPr latinLnBrk="1"/>
            <a:r>
              <a:rPr lang="en-US" altLang="ko-KR" b="1" dirty="0"/>
              <a:t>for</a:t>
            </a:r>
            <a:r>
              <a:rPr lang="en-US" altLang="ko-KR" dirty="0"/>
              <a:t> row</a:t>
            </a:r>
            <a:r>
              <a:rPr lang="en-US" altLang="ko-KR" b="1" dirty="0"/>
              <a:t> in </a:t>
            </a:r>
            <a:r>
              <a:rPr lang="en-US" altLang="ko-KR" dirty="0"/>
              <a:t>range(rows): </a:t>
            </a:r>
          </a:p>
          <a:p>
            <a:pPr latinLnBrk="1"/>
            <a:r>
              <a:rPr lang="en-US" altLang="ko-KR" dirty="0"/>
              <a:t>	s += [0]*cols		# 1</a:t>
            </a:r>
            <a:r>
              <a:rPr lang="ko-KR" altLang="en-US" dirty="0"/>
              <a:t>차원 </a:t>
            </a:r>
            <a:r>
              <a:rPr lang="ko-KR" altLang="en-US" dirty="0" err="1"/>
              <a:t>리스트끼리</a:t>
            </a:r>
            <a:r>
              <a:rPr lang="ko-KR" altLang="en-US" dirty="0"/>
              <a:t> 합쳐진다</a:t>
            </a:r>
            <a:r>
              <a:rPr lang="en-US" altLang="ko-KR" dirty="0"/>
              <a:t>. </a:t>
            </a:r>
            <a:endParaRPr lang="ko-KR" altLang="en-US" dirty="0"/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print("s =", s)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4548" y="5551885"/>
            <a:ext cx="8229600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s = [0, 0, 0, 0, 0, 0, 0, 0, 0, 0, 0, 0, 0, 0, 0]</a:t>
            </a:r>
          </a:p>
        </p:txBody>
      </p:sp>
    </p:spTree>
    <p:extLst>
      <p:ext uri="{BB962C8B-B14F-4D97-AF65-F5344CB8AC3E}">
        <p14:creationId xmlns:p14="http://schemas.microsoft.com/office/powerpoint/2010/main" val="189915851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리스트 함축을 이용하는 방법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실제로는 </a:t>
            </a:r>
            <a:r>
              <a:rPr lang="ko-KR" altLang="en-US" dirty="0" smtClean="0"/>
              <a:t>동적으로 </a:t>
            </a:r>
            <a:r>
              <a:rPr lang="en-US" altLang="ko-KR" dirty="0"/>
              <a:t>2</a:t>
            </a:r>
            <a:r>
              <a:rPr lang="ko-KR" altLang="en-US" dirty="0"/>
              <a:t>차원 리스트를 생성하는 경우가 더 많다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4548" y="2488173"/>
            <a:ext cx="8229600" cy="175432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rows = 3</a:t>
            </a:r>
          </a:p>
          <a:p>
            <a:pPr latinLnBrk="1"/>
            <a:r>
              <a:rPr lang="en-US" altLang="ko-KR" dirty="0"/>
              <a:t>cols = 5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s = [ ([0] * cols) for row in range(rows) ]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print("s =", 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4548" y="4623499"/>
            <a:ext cx="8229600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s = [[0, 0, 0, 0, 0], [0, 0, 0, 0, 0], [0, 0, 0, 0, 0]]</a:t>
            </a:r>
          </a:p>
        </p:txBody>
      </p:sp>
    </p:spTree>
    <p:extLst>
      <p:ext uri="{BB962C8B-B14F-4D97-AF65-F5344CB8AC3E}">
        <p14:creationId xmlns:p14="http://schemas.microsoft.com/office/powerpoint/2010/main" val="327747644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</a:t>
            </a:r>
            <a:r>
              <a:rPr lang="ko-KR" altLang="en-US" dirty="0" smtClean="0"/>
              <a:t>차원 리스트 요소 </a:t>
            </a:r>
            <a:r>
              <a:rPr lang="ko-KR" altLang="en-US" dirty="0" smtClean="0"/>
              <a:t>접근 </a:t>
            </a:r>
            <a:r>
              <a:rPr lang="en-US" altLang="ko-KR" dirty="0" smtClean="0"/>
              <a:t>p.289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12648" y="1662549"/>
            <a:ext cx="8229600" cy="341632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s = [ 	[ 1, 2, 3, 4, 5 ] ,</a:t>
            </a:r>
          </a:p>
          <a:p>
            <a:pPr latinLnBrk="1"/>
            <a:r>
              <a:rPr lang="en-US" altLang="ko-KR" dirty="0"/>
              <a:t>	[ 6, 7, 8, 9, 10 ], </a:t>
            </a:r>
          </a:p>
          <a:p>
            <a:pPr latinLnBrk="1"/>
            <a:r>
              <a:rPr lang="en-US" altLang="ko-KR" dirty="0"/>
              <a:t>	[11, 12, 13, 14, 15 ] ]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# </a:t>
            </a:r>
            <a:r>
              <a:rPr lang="ko-KR" altLang="en-US" dirty="0"/>
              <a:t>행과 열의 개수를 구한다</a:t>
            </a:r>
            <a:r>
              <a:rPr lang="en-US" altLang="ko-KR" dirty="0"/>
              <a:t>. </a:t>
            </a:r>
          </a:p>
          <a:p>
            <a:pPr latinLnBrk="1"/>
            <a:r>
              <a:rPr lang="en-US" altLang="ko-KR" dirty="0"/>
              <a:t>rows = </a:t>
            </a:r>
            <a:r>
              <a:rPr lang="en-US" altLang="ko-KR" dirty="0" err="1"/>
              <a:t>len</a:t>
            </a:r>
            <a:r>
              <a:rPr lang="en-US" altLang="ko-KR" dirty="0"/>
              <a:t>(s)</a:t>
            </a:r>
          </a:p>
          <a:p>
            <a:pPr latinLnBrk="1"/>
            <a:r>
              <a:rPr lang="en-US" altLang="ko-KR" dirty="0"/>
              <a:t>cols = </a:t>
            </a:r>
            <a:r>
              <a:rPr lang="en-US" altLang="ko-KR" dirty="0" err="1"/>
              <a:t>len</a:t>
            </a:r>
            <a:r>
              <a:rPr lang="en-US" altLang="ko-KR" dirty="0"/>
              <a:t>(s[0])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for r in range(rows):</a:t>
            </a:r>
          </a:p>
          <a:p>
            <a:pPr latinLnBrk="1"/>
            <a:r>
              <a:rPr lang="en-US" altLang="ko-KR" dirty="0"/>
              <a:t>	for c in range(cols):</a:t>
            </a:r>
          </a:p>
          <a:p>
            <a:pPr latinLnBrk="1"/>
            <a:r>
              <a:rPr lang="en-US" altLang="ko-KR" dirty="0"/>
              <a:t>		print(s[r][c], end=",")</a:t>
            </a:r>
          </a:p>
          <a:p>
            <a:pPr latinLnBrk="1"/>
            <a:r>
              <a:rPr lang="en-US" altLang="ko-KR" dirty="0"/>
              <a:t>	print()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5431367"/>
            <a:ext cx="8229600" cy="92333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1,2,3,4,5,</a:t>
            </a:r>
          </a:p>
          <a:p>
            <a:r>
              <a:rPr lang="en-US" altLang="ko-KR" dirty="0"/>
              <a:t>6,7,8,9,10,</a:t>
            </a:r>
          </a:p>
          <a:p>
            <a:r>
              <a:rPr lang="en-US" altLang="ko-KR" dirty="0"/>
              <a:t>11,12,13,14,15,</a:t>
            </a:r>
          </a:p>
        </p:txBody>
      </p:sp>
    </p:spTree>
    <p:extLst>
      <p:ext uri="{BB962C8B-B14F-4D97-AF65-F5344CB8AC3E}">
        <p14:creationId xmlns:p14="http://schemas.microsoft.com/office/powerpoint/2010/main" val="291642560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p.290 </a:t>
            </a:r>
            <a:r>
              <a:rPr lang="ko-KR" altLang="en-US" dirty="0" err="1" smtClean="0"/>
              <a:t>행합계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열합계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389623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</a:t>
            </a:r>
            <a:r>
              <a:rPr lang="ko-KR" altLang="en-US" dirty="0" smtClean="0"/>
              <a:t>차원 리스트를 함수로 </a:t>
            </a:r>
            <a:r>
              <a:rPr lang="ko-KR" altLang="en-US" dirty="0" smtClean="0"/>
              <a:t>넘기기 </a:t>
            </a:r>
            <a:r>
              <a:rPr lang="en-US" altLang="ko-KR" dirty="0" smtClean="0"/>
              <a:t>p.291</a:t>
            </a:r>
            <a:r>
              <a:rPr lang="ko-KR" altLang="en-US" dirty="0" smtClean="0"/>
              <a:t>전체합계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2</a:t>
            </a:r>
            <a:r>
              <a:rPr lang="ko-KR" altLang="en-US" dirty="0"/>
              <a:t>차원 리스트도 함수로 전달할 수 있다</a:t>
            </a:r>
            <a:r>
              <a:rPr lang="en-US" altLang="ko-KR" dirty="0"/>
              <a:t>. </a:t>
            </a:r>
            <a:r>
              <a:rPr lang="ko-KR" altLang="en-US" dirty="0"/>
              <a:t>함수 안에서는 </a:t>
            </a:r>
            <a:r>
              <a:rPr lang="en-US" altLang="ko-KR" dirty="0"/>
              <a:t>2</a:t>
            </a:r>
            <a:r>
              <a:rPr lang="ko-KR" altLang="en-US" dirty="0"/>
              <a:t>차원 리스트의 차원을 추출할 수 있다</a:t>
            </a:r>
            <a:r>
              <a:rPr lang="en-US" altLang="ko-KR" dirty="0"/>
              <a:t>. 2</a:t>
            </a:r>
            <a:r>
              <a:rPr lang="ko-KR" altLang="en-US" dirty="0"/>
              <a:t>차원 리스트를 </a:t>
            </a:r>
            <a:r>
              <a:rPr lang="en-US" altLang="ko-KR" dirty="0"/>
              <a:t>s</a:t>
            </a:r>
            <a:r>
              <a:rPr lang="ko-KR" altLang="en-US" dirty="0"/>
              <a:t>라고 하면 </a:t>
            </a:r>
            <a:r>
              <a:rPr lang="en-US" altLang="ko-KR" dirty="0" err="1"/>
              <a:t>len</a:t>
            </a:r>
            <a:r>
              <a:rPr lang="en-US" altLang="ko-KR" dirty="0"/>
              <a:t>(s)</a:t>
            </a:r>
            <a:r>
              <a:rPr lang="ko-KR" altLang="en-US" dirty="0"/>
              <a:t>는 행의 개수이고 </a:t>
            </a:r>
            <a:r>
              <a:rPr lang="en-US" altLang="ko-KR" dirty="0" err="1"/>
              <a:t>len</a:t>
            </a:r>
            <a:r>
              <a:rPr lang="en-US" altLang="ko-KR" dirty="0"/>
              <a:t>(s[0])</a:t>
            </a:r>
            <a:r>
              <a:rPr lang="ko-KR" altLang="en-US" dirty="0"/>
              <a:t>는 열의 개수이다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2807768"/>
            <a:ext cx="8229600" cy="175432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 err="1"/>
              <a:t>def</a:t>
            </a:r>
            <a:r>
              <a:rPr lang="en-US" altLang="ko-KR" dirty="0"/>
              <a:t> sum(numbers) :</a:t>
            </a:r>
          </a:p>
          <a:p>
            <a:pPr latinLnBrk="1"/>
            <a:r>
              <a:rPr lang="en-US" altLang="ko-KR" dirty="0"/>
              <a:t>	total = 0</a:t>
            </a:r>
          </a:p>
          <a:p>
            <a:pPr latinLnBrk="1"/>
            <a:r>
              <a:rPr lang="en-US" altLang="ko-KR" dirty="0"/>
              <a:t>	for </a:t>
            </a:r>
            <a:r>
              <a:rPr lang="en-US" altLang="ko-KR" dirty="0" err="1"/>
              <a:t>i</a:t>
            </a:r>
            <a:r>
              <a:rPr lang="en-US" altLang="ko-KR" dirty="0"/>
              <a:t> in range(</a:t>
            </a:r>
            <a:r>
              <a:rPr lang="en-US" altLang="ko-KR" dirty="0" err="1"/>
              <a:t>len</a:t>
            </a:r>
            <a:r>
              <a:rPr lang="en-US" altLang="ko-KR" dirty="0"/>
              <a:t>(numbers)) :</a:t>
            </a:r>
          </a:p>
          <a:p>
            <a:pPr latinLnBrk="1"/>
            <a:r>
              <a:rPr lang="en-US" altLang="ko-KR" dirty="0"/>
              <a:t> 		for j in range(</a:t>
            </a:r>
            <a:r>
              <a:rPr lang="en-US" altLang="ko-KR" dirty="0" err="1"/>
              <a:t>len</a:t>
            </a:r>
            <a:r>
              <a:rPr lang="en-US" altLang="ko-KR" dirty="0"/>
              <a:t>(numbers[0])) :</a:t>
            </a:r>
          </a:p>
          <a:p>
            <a:pPr latinLnBrk="1"/>
            <a:r>
              <a:rPr lang="en-US" altLang="ko-KR" dirty="0"/>
              <a:t>			total = total + numbers[</a:t>
            </a:r>
            <a:r>
              <a:rPr lang="en-US" altLang="ko-KR" dirty="0" err="1"/>
              <a:t>i</a:t>
            </a:r>
            <a:r>
              <a:rPr lang="en-US" altLang="ko-KR" dirty="0"/>
              <a:t>][j]</a:t>
            </a:r>
          </a:p>
          <a:p>
            <a:pPr latinLnBrk="1"/>
            <a:r>
              <a:rPr lang="en-US" altLang="ko-KR" dirty="0"/>
              <a:t>	return total</a:t>
            </a:r>
          </a:p>
        </p:txBody>
      </p:sp>
    </p:spTree>
    <p:extLst>
      <p:ext uri="{BB962C8B-B14F-4D97-AF65-F5344CB8AC3E}">
        <p14:creationId xmlns:p14="http://schemas.microsoft.com/office/powerpoint/2010/main" val="278560512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체커</a:t>
            </a:r>
            <a:r>
              <a:rPr lang="ko-KR" altLang="en-US" dirty="0" smtClean="0"/>
              <a:t> 보드 패턴 </a:t>
            </a:r>
            <a:r>
              <a:rPr lang="ko-KR" altLang="en-US" dirty="0" smtClean="0"/>
              <a:t>만들기  </a:t>
            </a:r>
            <a:r>
              <a:rPr lang="en-US" altLang="ko-KR" dirty="0" smtClean="0"/>
              <a:t>checker.py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1</a:t>
            </a:r>
            <a:r>
              <a:rPr lang="ko-KR" altLang="en-US" dirty="0"/>
              <a:t>과 </a:t>
            </a:r>
            <a:r>
              <a:rPr lang="en-US" altLang="ko-KR" dirty="0"/>
              <a:t>0</a:t>
            </a:r>
            <a:r>
              <a:rPr lang="ko-KR" altLang="en-US" dirty="0"/>
              <a:t>이 반복되는 </a:t>
            </a:r>
            <a:r>
              <a:rPr lang="ko-KR" altLang="en-US" dirty="0" err="1"/>
              <a:t>체커보드</a:t>
            </a:r>
            <a:r>
              <a:rPr lang="ko-KR" altLang="en-US" dirty="0"/>
              <a:t> 형태의 </a:t>
            </a:r>
            <a:r>
              <a:rPr lang="en-US" altLang="ko-KR" dirty="0"/>
              <a:t>10×10 </a:t>
            </a:r>
            <a:r>
              <a:rPr lang="ko-KR" altLang="en-US" dirty="0"/>
              <a:t>크기의 </a:t>
            </a:r>
            <a:r>
              <a:rPr lang="en-US" altLang="ko-KR" dirty="0"/>
              <a:t>2</a:t>
            </a:r>
            <a:r>
              <a:rPr lang="ko-KR" altLang="en-US" dirty="0"/>
              <a:t>차원 리스트를 초기화하는 함수 </a:t>
            </a:r>
            <a:r>
              <a:rPr lang="en-US" altLang="ko-KR" dirty="0" err="1"/>
              <a:t>init</a:t>
            </a:r>
            <a:r>
              <a:rPr lang="en-US" altLang="ko-KR" dirty="0"/>
              <a:t>()</a:t>
            </a:r>
            <a:r>
              <a:rPr lang="ko-KR" altLang="en-US" dirty="0" smtClean="0"/>
              <a:t>를 작성하고 </a:t>
            </a:r>
            <a:r>
              <a:rPr lang="ko-KR" altLang="en-US" dirty="0"/>
              <a:t>테스트하자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2648" y="2794699"/>
            <a:ext cx="8229600" cy="286232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1 0 1 0 1 0 1 0 1 0 </a:t>
            </a:r>
          </a:p>
          <a:p>
            <a:r>
              <a:rPr lang="en-US" altLang="ko-KR" dirty="0"/>
              <a:t>0 1 0 1 0 1 0 1 0 1 </a:t>
            </a:r>
          </a:p>
          <a:p>
            <a:r>
              <a:rPr lang="en-US" altLang="ko-KR" dirty="0"/>
              <a:t>1 0 1 0 1 0 1 0 1 0 </a:t>
            </a:r>
          </a:p>
          <a:p>
            <a:r>
              <a:rPr lang="en-US" altLang="ko-KR" dirty="0"/>
              <a:t>0 1 0 1 0 1 0 1 0 1 </a:t>
            </a:r>
          </a:p>
          <a:p>
            <a:r>
              <a:rPr lang="en-US" altLang="ko-KR" dirty="0"/>
              <a:t>1 0 1 0 1 0 1 0 1 0 </a:t>
            </a:r>
          </a:p>
          <a:p>
            <a:r>
              <a:rPr lang="en-US" altLang="ko-KR" dirty="0"/>
              <a:t>0 1 0 1 0 1 0 1 0 1 </a:t>
            </a:r>
          </a:p>
          <a:p>
            <a:r>
              <a:rPr lang="en-US" altLang="ko-KR" dirty="0"/>
              <a:t>1 0 1 0 1 0 1 0 1 0 </a:t>
            </a:r>
          </a:p>
          <a:p>
            <a:r>
              <a:rPr lang="en-US" altLang="ko-KR" dirty="0"/>
              <a:t>0 1 0 1 0 1 0 1 0 1 </a:t>
            </a:r>
          </a:p>
          <a:p>
            <a:r>
              <a:rPr lang="en-US" altLang="ko-KR" dirty="0"/>
              <a:t>1 0 1 0 1 0 1 0 1 0 </a:t>
            </a:r>
          </a:p>
          <a:p>
            <a:r>
              <a:rPr lang="en-US" altLang="ko-KR" dirty="0"/>
              <a:t>0 1 0 1 0 1 0 1 0 1</a:t>
            </a:r>
          </a:p>
        </p:txBody>
      </p:sp>
    </p:spTree>
    <p:extLst>
      <p:ext uri="{BB962C8B-B14F-4D97-AF65-F5344CB8AC3E}">
        <p14:creationId xmlns:p14="http://schemas.microsoft.com/office/powerpoint/2010/main" val="28622605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체커</a:t>
            </a:r>
            <a:r>
              <a:rPr lang="ko-KR" altLang="en-US" dirty="0" smtClean="0"/>
              <a:t> 보드 패턴 만들기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508452"/>
            <a:ext cx="8229600" cy="618630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table = [ ]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# 2</a:t>
            </a:r>
            <a:r>
              <a:rPr lang="ko-KR" altLang="en-US" dirty="0"/>
              <a:t>차원 리스트를 화면에 출력한다</a:t>
            </a:r>
            <a:r>
              <a:rPr lang="en-US" altLang="ko-KR" dirty="0"/>
              <a:t>.</a:t>
            </a:r>
          </a:p>
          <a:p>
            <a:pPr latinLnBrk="1"/>
            <a:r>
              <a:rPr lang="en-US" altLang="ko-KR" dirty="0" err="1"/>
              <a:t>def</a:t>
            </a:r>
            <a:r>
              <a:rPr lang="en-US" altLang="ko-KR" dirty="0"/>
              <a:t> </a:t>
            </a:r>
            <a:r>
              <a:rPr lang="en-US" altLang="ko-KR" dirty="0" err="1"/>
              <a:t>printList</a:t>
            </a:r>
            <a:r>
              <a:rPr lang="en-US" altLang="ko-KR" dirty="0"/>
              <a:t>(</a:t>
            </a:r>
            <a:r>
              <a:rPr lang="en-US" altLang="ko-KR" dirty="0" err="1"/>
              <a:t>mylist</a:t>
            </a:r>
            <a:r>
              <a:rPr lang="en-US" altLang="ko-KR" dirty="0"/>
              <a:t>):</a:t>
            </a:r>
          </a:p>
          <a:p>
            <a:pPr latinLnBrk="1"/>
            <a:r>
              <a:rPr lang="en-US" altLang="ko-KR" dirty="0"/>
              <a:t>    for row in range(</a:t>
            </a:r>
            <a:r>
              <a:rPr lang="en-US" altLang="ko-KR" dirty="0" err="1"/>
              <a:t>len</a:t>
            </a:r>
            <a:r>
              <a:rPr lang="en-US" altLang="ko-KR" dirty="0"/>
              <a:t>(</a:t>
            </a:r>
            <a:r>
              <a:rPr lang="en-US" altLang="ko-KR" dirty="0" err="1"/>
              <a:t>mylist</a:t>
            </a:r>
            <a:r>
              <a:rPr lang="en-US" altLang="ko-KR" dirty="0"/>
              <a:t>)): </a:t>
            </a:r>
          </a:p>
          <a:p>
            <a:pPr latinLnBrk="1"/>
            <a:r>
              <a:rPr lang="en-US" altLang="ko-KR" dirty="0"/>
              <a:t>        for col in range(</a:t>
            </a:r>
            <a:r>
              <a:rPr lang="en-US" altLang="ko-KR" dirty="0" err="1"/>
              <a:t>len</a:t>
            </a:r>
            <a:r>
              <a:rPr lang="en-US" altLang="ko-KR" dirty="0"/>
              <a:t>(</a:t>
            </a:r>
            <a:r>
              <a:rPr lang="en-US" altLang="ko-KR" dirty="0" err="1"/>
              <a:t>mylist</a:t>
            </a:r>
            <a:r>
              <a:rPr lang="en-US" altLang="ko-KR" dirty="0"/>
              <a:t>[0])): </a:t>
            </a:r>
          </a:p>
          <a:p>
            <a:pPr latinLnBrk="1"/>
            <a:r>
              <a:rPr lang="en-US" altLang="ko-KR" dirty="0"/>
              <a:t>            print(</a:t>
            </a:r>
            <a:r>
              <a:rPr lang="en-US" altLang="ko-KR" dirty="0" err="1"/>
              <a:t>mylist</a:t>
            </a:r>
            <a:r>
              <a:rPr lang="en-US" altLang="ko-KR" dirty="0"/>
              <a:t>[row][col], end=" ")</a:t>
            </a:r>
          </a:p>
          <a:p>
            <a:pPr latinLnBrk="1"/>
            <a:r>
              <a:rPr lang="en-US" altLang="ko-KR" dirty="0"/>
              <a:t>        print()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# 2</a:t>
            </a:r>
            <a:r>
              <a:rPr lang="ko-KR" altLang="en-US" dirty="0"/>
              <a:t>차원 리스트를 </a:t>
            </a:r>
            <a:r>
              <a:rPr lang="ko-KR" altLang="en-US" dirty="0" err="1"/>
              <a:t>체커보드</a:t>
            </a:r>
            <a:r>
              <a:rPr lang="ko-KR" altLang="en-US" dirty="0"/>
              <a:t> 형태로 초기화한다</a:t>
            </a:r>
            <a:r>
              <a:rPr lang="en-US" altLang="ko-KR" dirty="0"/>
              <a:t>. </a:t>
            </a:r>
          </a:p>
          <a:p>
            <a:pPr latinLnBrk="1"/>
            <a:r>
              <a:rPr lang="en-US" altLang="ko-KR" dirty="0" err="1"/>
              <a:t>def</a:t>
            </a:r>
            <a:r>
              <a:rPr lang="en-US" altLang="ko-KR" dirty="0"/>
              <a:t> </a:t>
            </a:r>
            <a:r>
              <a:rPr lang="en-US" altLang="ko-KR" dirty="0" err="1"/>
              <a:t>init</a:t>
            </a:r>
            <a:r>
              <a:rPr lang="en-US" altLang="ko-KR" dirty="0"/>
              <a:t>(</a:t>
            </a:r>
            <a:r>
              <a:rPr lang="en-US" altLang="ko-KR" dirty="0" err="1"/>
              <a:t>mylist</a:t>
            </a:r>
            <a:r>
              <a:rPr lang="en-US" altLang="ko-KR" dirty="0"/>
              <a:t>):</a:t>
            </a:r>
          </a:p>
          <a:p>
            <a:pPr latinLnBrk="1"/>
            <a:r>
              <a:rPr lang="en-US" altLang="ko-KR" dirty="0"/>
              <a:t>    for row in range(</a:t>
            </a:r>
            <a:r>
              <a:rPr lang="en-US" altLang="ko-KR" dirty="0" err="1"/>
              <a:t>len</a:t>
            </a:r>
            <a:r>
              <a:rPr lang="en-US" altLang="ko-KR" dirty="0"/>
              <a:t>(</a:t>
            </a:r>
            <a:r>
              <a:rPr lang="en-US" altLang="ko-KR" dirty="0" err="1"/>
              <a:t>mylist</a:t>
            </a:r>
            <a:r>
              <a:rPr lang="en-US" altLang="ko-KR" dirty="0"/>
              <a:t>)): </a:t>
            </a:r>
          </a:p>
          <a:p>
            <a:pPr latinLnBrk="1"/>
            <a:r>
              <a:rPr lang="en-US" altLang="ko-KR" dirty="0"/>
              <a:t>        for col in range(</a:t>
            </a:r>
            <a:r>
              <a:rPr lang="en-US" altLang="ko-KR" dirty="0" err="1"/>
              <a:t>len</a:t>
            </a:r>
            <a:r>
              <a:rPr lang="en-US" altLang="ko-KR" dirty="0"/>
              <a:t>(</a:t>
            </a:r>
            <a:r>
              <a:rPr lang="en-US" altLang="ko-KR" dirty="0" err="1"/>
              <a:t>mylist</a:t>
            </a:r>
            <a:r>
              <a:rPr lang="en-US" altLang="ko-KR" dirty="0"/>
              <a:t>[0])): </a:t>
            </a:r>
          </a:p>
          <a:p>
            <a:pPr latinLnBrk="1"/>
            <a:r>
              <a:rPr lang="en-US" altLang="ko-KR" dirty="0"/>
              <a:t>            if (</a:t>
            </a:r>
            <a:r>
              <a:rPr lang="en-US" altLang="ko-KR" dirty="0" err="1"/>
              <a:t>row+col</a:t>
            </a:r>
            <a:r>
              <a:rPr lang="en-US" altLang="ko-KR" dirty="0"/>
              <a:t>)%2 == 0:</a:t>
            </a:r>
          </a:p>
          <a:p>
            <a:pPr latinLnBrk="1"/>
            <a:r>
              <a:rPr lang="en-US" altLang="ko-KR" dirty="0"/>
              <a:t>                table[row][col] = 1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/>
              <a:t># 2</a:t>
            </a:r>
            <a:r>
              <a:rPr lang="ko-KR" altLang="en-US" dirty="0"/>
              <a:t>차원 리스트를 생성한다</a:t>
            </a:r>
            <a:r>
              <a:rPr lang="en-US" altLang="ko-KR" dirty="0"/>
              <a:t>. </a:t>
            </a:r>
          </a:p>
          <a:p>
            <a:pPr latinLnBrk="1"/>
            <a:r>
              <a:rPr lang="en-US" altLang="ko-KR" dirty="0"/>
              <a:t>for row in range(10): </a:t>
            </a:r>
          </a:p>
          <a:p>
            <a:pPr latinLnBrk="1"/>
            <a:r>
              <a:rPr lang="en-US" altLang="ko-KR" dirty="0"/>
              <a:t>    table += [[0]*10]</a:t>
            </a:r>
          </a:p>
          <a:p>
            <a:pPr latinLnBrk="1"/>
            <a:endParaRPr lang="en-US" altLang="ko-KR" dirty="0"/>
          </a:p>
          <a:p>
            <a:pPr latinLnBrk="1"/>
            <a:r>
              <a:rPr lang="en-US" altLang="ko-KR" dirty="0" err="1"/>
              <a:t>init</a:t>
            </a:r>
            <a:r>
              <a:rPr lang="en-US" altLang="ko-KR" dirty="0"/>
              <a:t>(table)</a:t>
            </a:r>
          </a:p>
          <a:p>
            <a:pPr latinLnBrk="1"/>
            <a:r>
              <a:rPr lang="en-US" altLang="ko-KR" dirty="0" err="1"/>
              <a:t>printList</a:t>
            </a:r>
            <a:r>
              <a:rPr lang="en-US" altLang="ko-KR" dirty="0"/>
              <a:t>(table)</a:t>
            </a:r>
          </a:p>
        </p:txBody>
      </p:sp>
    </p:spTree>
    <p:extLst>
      <p:ext uri="{BB962C8B-B14F-4D97-AF65-F5344CB8AC3E}">
        <p14:creationId xmlns:p14="http://schemas.microsoft.com/office/powerpoint/2010/main" val="421058837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</a:t>
            </a:r>
            <a:r>
              <a:rPr lang="ko-KR" altLang="en-US" dirty="0" smtClean="0"/>
              <a:t>차원 리스트와 리스트 </a:t>
            </a:r>
            <a:r>
              <a:rPr lang="ko-KR" altLang="en-US" dirty="0" smtClean="0"/>
              <a:t>함축 </a:t>
            </a:r>
            <a:r>
              <a:rPr lang="en-US" altLang="ko-KR" dirty="0" smtClean="0"/>
              <a:t>p.293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12648" y="1662549"/>
            <a:ext cx="8229600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matrix = [[</a:t>
            </a:r>
            <a:r>
              <a:rPr lang="en-US" altLang="ko-KR" dirty="0" err="1"/>
              <a:t>i</a:t>
            </a:r>
            <a:r>
              <a:rPr lang="en-US" altLang="ko-KR" dirty="0"/>
              <a:t> for </a:t>
            </a:r>
            <a:r>
              <a:rPr lang="en-US" altLang="ko-KR" dirty="0" err="1"/>
              <a:t>i</a:t>
            </a:r>
            <a:r>
              <a:rPr lang="en-US" altLang="ko-KR" dirty="0"/>
              <a:t> in range(5)] for _ in range(6)]</a:t>
            </a:r>
          </a:p>
          <a:p>
            <a:pPr latinLnBrk="1"/>
            <a:r>
              <a:rPr lang="en-US" altLang="ko-KR" dirty="0"/>
              <a:t>print(matrix)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648" y="2752229"/>
            <a:ext cx="8229600" cy="646331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[[0, 1, 2, 3, 4], [0, 1, 2, 3, 4], [0, 1, 2, 3, 4], [0, 1, 2, 3, 4], [0, 1, 2, 3, 4], [0, 1, 2, 3, 4]]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648" y="3954467"/>
            <a:ext cx="8229600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latinLnBrk="1"/>
            <a:r>
              <a:rPr lang="en-US" altLang="ko-KR" dirty="0"/>
              <a:t>matrix = [ [0, 0, 0], [1, 1, 1], [2, 2, 2] ]</a:t>
            </a:r>
          </a:p>
          <a:p>
            <a:pPr latinLnBrk="1"/>
            <a:r>
              <a:rPr lang="en-US" altLang="ko-KR" dirty="0"/>
              <a:t>result = [</a:t>
            </a:r>
            <a:r>
              <a:rPr lang="en-US" altLang="ko-KR" dirty="0" err="1"/>
              <a:t>num</a:t>
            </a:r>
            <a:r>
              <a:rPr lang="en-US" altLang="ko-KR" dirty="0"/>
              <a:t> </a:t>
            </a:r>
            <a:r>
              <a:rPr lang="en-US" altLang="ko-KR" b="1" dirty="0"/>
              <a:t>for</a:t>
            </a:r>
            <a:r>
              <a:rPr lang="en-US" altLang="ko-KR" dirty="0"/>
              <a:t> row</a:t>
            </a:r>
            <a:r>
              <a:rPr lang="en-US" altLang="ko-KR" b="1" dirty="0"/>
              <a:t> in </a:t>
            </a:r>
            <a:r>
              <a:rPr lang="en-US" altLang="ko-KR" dirty="0"/>
              <a:t>matrix </a:t>
            </a:r>
            <a:r>
              <a:rPr lang="en-US" altLang="ko-KR" b="1" dirty="0"/>
              <a:t>for</a:t>
            </a:r>
            <a:r>
              <a:rPr lang="en-US" altLang="ko-KR" dirty="0"/>
              <a:t> </a:t>
            </a:r>
            <a:r>
              <a:rPr lang="en-US" altLang="ko-KR" dirty="0" err="1"/>
              <a:t>num</a:t>
            </a:r>
            <a:r>
              <a:rPr lang="en-US" altLang="ko-KR" b="1" dirty="0"/>
              <a:t> in </a:t>
            </a:r>
            <a:r>
              <a:rPr lang="en-US" altLang="ko-KR" dirty="0"/>
              <a:t>row]</a:t>
            </a:r>
          </a:p>
          <a:p>
            <a:pPr latinLnBrk="1"/>
            <a:r>
              <a:rPr lang="en-US" altLang="ko-KR" b="1" dirty="0"/>
              <a:t>print</a:t>
            </a:r>
            <a:r>
              <a:rPr lang="en-US" altLang="ko-KR" dirty="0"/>
              <a:t>(result)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2648" y="5110538"/>
            <a:ext cx="8229600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altLang="ko-KR" dirty="0"/>
              <a:t>[0, 0, 0, 1, 1, 1, 2, 2, 2]</a:t>
            </a:r>
          </a:p>
        </p:txBody>
      </p:sp>
    </p:spTree>
    <p:extLst>
      <p:ext uri="{BB962C8B-B14F-4D97-AF65-F5344CB8AC3E}">
        <p14:creationId xmlns:p14="http://schemas.microsoft.com/office/powerpoint/2010/main" val="914711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리스트 인덱스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인덱스</a:t>
            </a:r>
            <a:r>
              <a:rPr lang="en-US" altLang="ko-KR" dirty="0"/>
              <a:t>(index)</a:t>
            </a:r>
            <a:r>
              <a:rPr lang="ko-KR" altLang="en-US" dirty="0"/>
              <a:t>란 리스트에서의 항목의 위치</a:t>
            </a:r>
            <a:r>
              <a:rPr lang="en-US" altLang="ko-KR" dirty="0"/>
              <a:t>(</a:t>
            </a:r>
            <a:r>
              <a:rPr lang="ko-KR" altLang="en-US" dirty="0"/>
              <a:t>번호</a:t>
            </a:r>
            <a:r>
              <a:rPr lang="en-US" altLang="ko-KR" dirty="0"/>
              <a:t>)</a:t>
            </a:r>
            <a:r>
              <a:rPr lang="ko-KR" altLang="en-US" dirty="0"/>
              <a:t>이다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0</a:t>
            </a:r>
            <a:r>
              <a:rPr lang="ko-KR" altLang="en-US" dirty="0" smtClean="0"/>
              <a:t>부터 시작한다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115" y="2476500"/>
            <a:ext cx="683895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22020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altLang="ko-KR" dirty="0" smtClean="0"/>
              <a:t>Lab: </a:t>
            </a:r>
            <a:r>
              <a:rPr lang="ko-KR" altLang="en-US" dirty="0" smtClean="0"/>
              <a:t>전치 행렬 계산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행렬의 전치 연산을 </a:t>
            </a:r>
            <a:r>
              <a:rPr lang="ko-KR" altLang="en-US" dirty="0" err="1"/>
              <a:t>파이썬으로</a:t>
            </a:r>
            <a:r>
              <a:rPr lang="ko-KR" altLang="en-US" dirty="0"/>
              <a:t> 구현해보자</a:t>
            </a:r>
            <a:r>
              <a:rPr lang="en-US" altLang="ko-KR" dirty="0"/>
              <a:t>. </a:t>
            </a:r>
            <a:r>
              <a:rPr lang="ko-KR" altLang="en-US" dirty="0"/>
              <a:t>인공 지능을 하려면 행렬에 대하여 잘 알아야 한다</a:t>
            </a:r>
            <a:r>
              <a:rPr lang="en-US" altLang="ko-KR" dirty="0"/>
              <a:t>. </a:t>
            </a:r>
            <a:r>
              <a:rPr lang="ko-KR" altLang="en-US" dirty="0"/>
              <a:t>중첩 된 </a:t>
            </a:r>
            <a:r>
              <a:rPr lang="en-US" altLang="ko-KR" b="1" dirty="0"/>
              <a:t>for</a:t>
            </a:r>
            <a:r>
              <a:rPr lang="ko-KR" altLang="en-US" dirty="0"/>
              <a:t> 루프를 이용하면 행렬의 전치를 계산할 수 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05613" y="4238296"/>
            <a:ext cx="7993601" cy="646331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/>
              <a:t>원래 행렬</a:t>
            </a:r>
            <a:r>
              <a:rPr lang="en-US" altLang="ko-KR" dirty="0"/>
              <a:t>= [[1, 2, 3], [4, 5, 6], [7, 8, 9]]</a:t>
            </a:r>
            <a:endParaRPr lang="ko-KR" altLang="en-US" dirty="0"/>
          </a:p>
          <a:p>
            <a:r>
              <a:rPr lang="ko-KR" altLang="en-US" dirty="0"/>
              <a:t>전치 행렬</a:t>
            </a:r>
            <a:r>
              <a:rPr lang="en-US" altLang="ko-KR" dirty="0"/>
              <a:t>= [[1, 4, 7], [2, 5, 8], [3, 6, 9]]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112" y="2721746"/>
            <a:ext cx="277177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08190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Solution: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2648" y="1866735"/>
            <a:ext cx="8229600" cy="341632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/>
              <a:t>transposed = []</a:t>
            </a:r>
          </a:p>
          <a:p>
            <a:r>
              <a:rPr lang="en-US" altLang="ko-KR" dirty="0"/>
              <a:t>matrix = [[1, 2, 3], [4, 5, 6], [7, 8, 9]]</a:t>
            </a:r>
          </a:p>
          <a:p>
            <a:endParaRPr lang="en-US" altLang="ko-KR" dirty="0"/>
          </a:p>
          <a:p>
            <a:r>
              <a:rPr lang="en-US" altLang="ko-KR" dirty="0"/>
              <a:t>print("</a:t>
            </a:r>
            <a:r>
              <a:rPr lang="ko-KR" altLang="en-US" dirty="0"/>
              <a:t>원래 행렬</a:t>
            </a:r>
            <a:r>
              <a:rPr lang="en-US" altLang="ko-KR" dirty="0"/>
              <a:t>=", matrix)</a:t>
            </a:r>
          </a:p>
          <a:p>
            <a:r>
              <a:rPr lang="en-US" altLang="ko-KR" dirty="0"/>
              <a:t># </a:t>
            </a:r>
            <a:r>
              <a:rPr lang="ko-KR" altLang="en-US" dirty="0"/>
              <a:t>열의 개수만큼 반복한다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for </a:t>
            </a:r>
            <a:r>
              <a:rPr lang="en-US" altLang="ko-KR" dirty="0" err="1"/>
              <a:t>i</a:t>
            </a:r>
            <a:r>
              <a:rPr lang="en-US" altLang="ko-KR" dirty="0"/>
              <a:t> in range(</a:t>
            </a:r>
            <a:r>
              <a:rPr lang="en-US" altLang="ko-KR" dirty="0" err="1"/>
              <a:t>len</a:t>
            </a:r>
            <a:r>
              <a:rPr lang="en-US" altLang="ko-KR" dirty="0"/>
              <a:t>(matrix[0])):</a:t>
            </a:r>
          </a:p>
          <a:p>
            <a:r>
              <a:rPr lang="en-US" altLang="ko-KR" dirty="0"/>
              <a:t>    </a:t>
            </a:r>
            <a:r>
              <a:rPr lang="en-US" altLang="ko-KR" dirty="0" err="1"/>
              <a:t>transposed_row</a:t>
            </a:r>
            <a:r>
              <a:rPr lang="en-US" altLang="ko-KR" dirty="0"/>
              <a:t> = []</a:t>
            </a:r>
          </a:p>
          <a:p>
            <a:r>
              <a:rPr lang="en-US" altLang="ko-KR" dirty="0"/>
              <a:t>    for row in matrix:		# </a:t>
            </a:r>
            <a:r>
              <a:rPr lang="ko-KR" altLang="en-US" dirty="0"/>
              <a:t>행렬의 각 행에 대하여 반복</a:t>
            </a:r>
          </a:p>
          <a:p>
            <a:r>
              <a:rPr lang="ko-KR" altLang="en-US" dirty="0"/>
              <a:t>        </a:t>
            </a:r>
            <a:r>
              <a:rPr lang="en-US" altLang="ko-KR" dirty="0" err="1"/>
              <a:t>transposed_row.append</a:t>
            </a:r>
            <a:r>
              <a:rPr lang="en-US" altLang="ko-KR" dirty="0"/>
              <a:t>(row[</a:t>
            </a:r>
            <a:r>
              <a:rPr lang="en-US" altLang="ko-KR" dirty="0" err="1"/>
              <a:t>i</a:t>
            </a:r>
            <a:r>
              <a:rPr lang="en-US" altLang="ko-KR" dirty="0"/>
              <a:t>])	# </a:t>
            </a:r>
            <a:r>
              <a:rPr lang="en-US" altLang="ko-KR" dirty="0" err="1"/>
              <a:t>i</a:t>
            </a:r>
            <a:r>
              <a:rPr lang="ko-KR" altLang="en-US" dirty="0"/>
              <a:t>번째 요소를 </a:t>
            </a:r>
            <a:r>
              <a:rPr lang="en-US" altLang="ko-KR" dirty="0"/>
              <a:t>row</a:t>
            </a:r>
            <a:r>
              <a:rPr lang="ko-KR" altLang="en-US" dirty="0"/>
              <a:t>에 추가한다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    </a:t>
            </a:r>
            <a:r>
              <a:rPr lang="en-US" altLang="ko-KR" dirty="0" err="1"/>
              <a:t>transposed.append</a:t>
            </a:r>
            <a:r>
              <a:rPr lang="en-US" altLang="ko-KR" dirty="0"/>
              <a:t>(</a:t>
            </a:r>
            <a:r>
              <a:rPr lang="en-US" altLang="ko-KR" dirty="0" err="1"/>
              <a:t>transposed_row</a:t>
            </a:r>
            <a:r>
              <a:rPr lang="en-US" altLang="ko-KR" dirty="0"/>
              <a:t>)</a:t>
            </a:r>
          </a:p>
          <a:p>
            <a:endParaRPr lang="en-US" altLang="ko-KR" dirty="0"/>
          </a:p>
          <a:p>
            <a:r>
              <a:rPr lang="en-US" altLang="ko-KR" dirty="0"/>
              <a:t>print("</a:t>
            </a:r>
            <a:r>
              <a:rPr lang="ko-KR" altLang="en-US" dirty="0"/>
              <a:t>전치 행렬</a:t>
            </a:r>
            <a:r>
              <a:rPr lang="en-US" altLang="ko-KR" dirty="0"/>
              <a:t>=", transposed)</a:t>
            </a:r>
            <a:endParaRPr lang="en-US" altLang="ko-KR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32634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altLang="ko-KR" dirty="0" smtClean="0"/>
              <a:t>Lab: Tic-Tac-Toe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ko-KR" altLang="en-US" dirty="0"/>
              <a:t>다음과 같이 텍스트 모드에서 컴퓨터와 사람이 </a:t>
            </a:r>
            <a:r>
              <a:rPr lang="en-US" altLang="ko-KR" dirty="0"/>
              <a:t>Tic-Tac-Toe </a:t>
            </a:r>
            <a:r>
              <a:rPr lang="ko-KR" altLang="en-US" dirty="0"/>
              <a:t>게임을 할 수 있는 프로그램을 작성하여 보자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2447" y="2480517"/>
            <a:ext cx="7993601" cy="341632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ko-KR" altLang="en-US" dirty="0" smtClean="0">
                <a:latin typeface="Consolas" panose="020B0609020204030204" pitchFamily="49" charset="0"/>
                <a:ea typeface="굴림" panose="020B0600000101010101" pitchFamily="50" charset="-127"/>
              </a:rPr>
              <a:t>   </a:t>
            </a:r>
            <a:r>
              <a:rPr lang="en-US" altLang="ko-KR" dirty="0">
                <a:latin typeface="Consolas" panose="020B0609020204030204" pitchFamily="49" charset="0"/>
                <a:ea typeface="굴림" panose="020B0600000101010101" pitchFamily="50" charset="-127"/>
              </a:rPr>
              <a:t>|   |   </a:t>
            </a:r>
          </a:p>
          <a:p>
            <a:r>
              <a:rPr lang="en-US" altLang="ko-KR" dirty="0">
                <a:latin typeface="Consolas" panose="020B0609020204030204" pitchFamily="49" charset="0"/>
                <a:ea typeface="굴림" panose="020B0600000101010101" pitchFamily="50" charset="-127"/>
              </a:rPr>
              <a:t>---|---|---</a:t>
            </a:r>
          </a:p>
          <a:p>
            <a:r>
              <a:rPr lang="en-US" altLang="ko-KR" dirty="0">
                <a:latin typeface="Consolas" panose="020B0609020204030204" pitchFamily="49" charset="0"/>
                <a:ea typeface="굴림" panose="020B0600000101010101" pitchFamily="50" charset="-127"/>
              </a:rPr>
              <a:t>   |   |   </a:t>
            </a:r>
          </a:p>
          <a:p>
            <a:r>
              <a:rPr lang="en-US" altLang="ko-KR" dirty="0">
                <a:latin typeface="Consolas" panose="020B0609020204030204" pitchFamily="49" charset="0"/>
                <a:ea typeface="굴림" panose="020B0600000101010101" pitchFamily="50" charset="-127"/>
              </a:rPr>
              <a:t>---|---|---</a:t>
            </a:r>
          </a:p>
          <a:p>
            <a:r>
              <a:rPr lang="en-US" altLang="ko-KR" dirty="0">
                <a:latin typeface="Consolas" panose="020B0609020204030204" pitchFamily="49" charset="0"/>
                <a:ea typeface="굴림" panose="020B0600000101010101" pitchFamily="50" charset="-127"/>
              </a:rPr>
              <a:t>   |   |   </a:t>
            </a:r>
          </a:p>
          <a:p>
            <a:r>
              <a:rPr lang="ko-KR" altLang="en-US" dirty="0">
                <a:latin typeface="Consolas" panose="020B0609020204030204" pitchFamily="49" charset="0"/>
                <a:ea typeface="굴림" panose="020B0600000101010101" pitchFamily="50" charset="-127"/>
              </a:rPr>
              <a:t>다음 수의 </a:t>
            </a:r>
            <a:r>
              <a:rPr lang="en-US" altLang="ko-KR" dirty="0">
                <a:latin typeface="Consolas" panose="020B0609020204030204" pitchFamily="49" charset="0"/>
                <a:ea typeface="굴림" panose="020B0600000101010101" pitchFamily="50" charset="-127"/>
              </a:rPr>
              <a:t>x</a:t>
            </a:r>
            <a:r>
              <a:rPr lang="ko-KR" altLang="en-US" dirty="0">
                <a:latin typeface="Consolas" panose="020B0609020204030204" pitchFamily="49" charset="0"/>
                <a:ea typeface="굴림" panose="020B0600000101010101" pitchFamily="50" charset="-127"/>
              </a:rPr>
              <a:t>좌표를 </a:t>
            </a:r>
            <a:r>
              <a:rPr lang="ko-KR" altLang="en-US" dirty="0" err="1">
                <a:latin typeface="Consolas" panose="020B0609020204030204" pitchFamily="49" charset="0"/>
                <a:ea typeface="굴림" panose="020B0600000101010101" pitchFamily="50" charset="-127"/>
              </a:rPr>
              <a:t>입력하시오</a:t>
            </a:r>
            <a:r>
              <a:rPr lang="en-US" altLang="ko-KR" dirty="0">
                <a:latin typeface="Consolas" panose="020B0609020204030204" pitchFamily="49" charset="0"/>
                <a:ea typeface="굴림" panose="020B0600000101010101" pitchFamily="50" charset="-127"/>
              </a:rPr>
              <a:t>: 0</a:t>
            </a:r>
          </a:p>
          <a:p>
            <a:r>
              <a:rPr lang="ko-KR" altLang="en-US" dirty="0">
                <a:latin typeface="Consolas" panose="020B0609020204030204" pitchFamily="49" charset="0"/>
                <a:ea typeface="굴림" panose="020B0600000101010101" pitchFamily="50" charset="-127"/>
              </a:rPr>
              <a:t>다음 수의 </a:t>
            </a:r>
            <a:r>
              <a:rPr lang="en-US" altLang="ko-KR" dirty="0">
                <a:latin typeface="Consolas" panose="020B0609020204030204" pitchFamily="49" charset="0"/>
                <a:ea typeface="굴림" panose="020B0600000101010101" pitchFamily="50" charset="-127"/>
              </a:rPr>
              <a:t>y</a:t>
            </a:r>
            <a:r>
              <a:rPr lang="ko-KR" altLang="en-US" dirty="0">
                <a:latin typeface="Consolas" panose="020B0609020204030204" pitchFamily="49" charset="0"/>
                <a:ea typeface="굴림" panose="020B0600000101010101" pitchFamily="50" charset="-127"/>
              </a:rPr>
              <a:t>좌표를 </a:t>
            </a:r>
            <a:r>
              <a:rPr lang="ko-KR" altLang="en-US" dirty="0" err="1">
                <a:latin typeface="Consolas" panose="020B0609020204030204" pitchFamily="49" charset="0"/>
                <a:ea typeface="굴림" panose="020B0600000101010101" pitchFamily="50" charset="-127"/>
              </a:rPr>
              <a:t>입력하시오</a:t>
            </a:r>
            <a:r>
              <a:rPr lang="en-US" altLang="ko-KR" dirty="0">
                <a:latin typeface="Consolas" panose="020B0609020204030204" pitchFamily="49" charset="0"/>
                <a:ea typeface="굴림" panose="020B0600000101010101" pitchFamily="50" charset="-127"/>
              </a:rPr>
              <a:t>: 0</a:t>
            </a:r>
          </a:p>
          <a:p>
            <a:r>
              <a:rPr lang="en-US" altLang="ko-KR" dirty="0">
                <a:latin typeface="Consolas" panose="020B0609020204030204" pitchFamily="49" charset="0"/>
                <a:ea typeface="굴림" panose="020B0600000101010101" pitchFamily="50" charset="-127"/>
              </a:rPr>
              <a:t>  X|  O|   </a:t>
            </a:r>
          </a:p>
          <a:p>
            <a:r>
              <a:rPr lang="en-US" altLang="ko-KR" dirty="0">
                <a:latin typeface="Consolas" panose="020B0609020204030204" pitchFamily="49" charset="0"/>
                <a:ea typeface="굴림" panose="020B0600000101010101" pitchFamily="50" charset="-127"/>
              </a:rPr>
              <a:t>---|---|---</a:t>
            </a:r>
          </a:p>
          <a:p>
            <a:r>
              <a:rPr lang="en-US" altLang="ko-KR" dirty="0">
                <a:latin typeface="Consolas" panose="020B0609020204030204" pitchFamily="49" charset="0"/>
                <a:ea typeface="굴림" panose="020B0600000101010101" pitchFamily="50" charset="-127"/>
              </a:rPr>
              <a:t>   |   |   </a:t>
            </a:r>
          </a:p>
          <a:p>
            <a:r>
              <a:rPr lang="en-US" altLang="ko-KR" dirty="0">
                <a:latin typeface="Consolas" panose="020B0609020204030204" pitchFamily="49" charset="0"/>
                <a:ea typeface="굴림" panose="020B0600000101010101" pitchFamily="50" charset="-127"/>
              </a:rPr>
              <a:t>---|---|---</a:t>
            </a:r>
          </a:p>
          <a:p>
            <a:r>
              <a:rPr lang="en-US" altLang="ko-KR" dirty="0">
                <a:latin typeface="Consolas" panose="020B0609020204030204" pitchFamily="49" charset="0"/>
                <a:ea typeface="굴림" panose="020B0600000101010101" pitchFamily="50" charset="-127"/>
              </a:rPr>
              <a:t>   |   | </a:t>
            </a:r>
            <a:endParaRPr lang="ko-KR" altLang="en-US" dirty="0">
              <a:latin typeface="Consolas" panose="020B0609020204030204" pitchFamily="49" charset="0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6924874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Solution: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2648" y="1866735"/>
            <a:ext cx="8229600" cy="369331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dirty="0"/>
              <a:t>board= [[' ' for x in range (3)] for y in range(3)]</a:t>
            </a:r>
          </a:p>
          <a:p>
            <a:r>
              <a:rPr lang="en-US" altLang="ko-KR" dirty="0"/>
              <a:t>while True:</a:t>
            </a:r>
          </a:p>
          <a:p>
            <a:r>
              <a:rPr lang="en-US" altLang="ko-KR" dirty="0"/>
              <a:t>    # </a:t>
            </a:r>
            <a:r>
              <a:rPr lang="ko-KR" altLang="en-US" dirty="0"/>
              <a:t>게임 보드를 그린다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    for r in range(3):</a:t>
            </a:r>
          </a:p>
          <a:p>
            <a:r>
              <a:rPr lang="en-US" altLang="ko-KR" dirty="0"/>
              <a:t>        print("   " + board[r][0] + "|   " + board[r][1] + "|   " </a:t>
            </a:r>
          </a:p>
          <a:p>
            <a:r>
              <a:rPr lang="en-US" altLang="ko-KR" dirty="0"/>
              <a:t>			+ board[r][2])</a:t>
            </a:r>
          </a:p>
          <a:p>
            <a:r>
              <a:rPr lang="en-US" altLang="ko-KR" dirty="0"/>
              <a:t>        if (r != 2):</a:t>
            </a:r>
          </a:p>
          <a:p>
            <a:r>
              <a:rPr lang="en-US" altLang="ko-KR" dirty="0"/>
              <a:t>            print("---|---|---")</a:t>
            </a:r>
          </a:p>
          <a:p>
            <a:endParaRPr lang="en-US" altLang="ko-KR" dirty="0"/>
          </a:p>
          <a:p>
            <a:r>
              <a:rPr lang="en-US" altLang="ko-KR" dirty="0"/>
              <a:t>    # </a:t>
            </a:r>
            <a:r>
              <a:rPr lang="ko-KR" altLang="en-US" dirty="0"/>
              <a:t>사용자로부터 좌표를 </a:t>
            </a:r>
            <a:r>
              <a:rPr lang="ko-KR" altLang="en-US" dirty="0" err="1"/>
              <a:t>입력받는다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    x = </a:t>
            </a:r>
            <a:r>
              <a:rPr lang="en-US" altLang="ko-KR" dirty="0" err="1"/>
              <a:t>int</a:t>
            </a:r>
            <a:r>
              <a:rPr lang="en-US" altLang="ko-KR" dirty="0"/>
              <a:t>(input("</a:t>
            </a:r>
            <a:r>
              <a:rPr lang="ko-KR" altLang="en-US" dirty="0"/>
              <a:t>다음 수의 </a:t>
            </a:r>
            <a:r>
              <a:rPr lang="en-US" altLang="ko-KR" dirty="0"/>
              <a:t>x</a:t>
            </a:r>
            <a:r>
              <a:rPr lang="ko-KR" altLang="en-US" dirty="0"/>
              <a:t>좌표를 </a:t>
            </a:r>
            <a:r>
              <a:rPr lang="ko-KR" altLang="en-US" dirty="0" err="1"/>
              <a:t>입력하시오</a:t>
            </a:r>
            <a:r>
              <a:rPr lang="en-US" altLang="ko-KR" dirty="0"/>
              <a:t>: "))</a:t>
            </a:r>
          </a:p>
          <a:p>
            <a:r>
              <a:rPr lang="en-US" altLang="ko-KR" dirty="0"/>
              <a:t>    y = </a:t>
            </a:r>
            <a:r>
              <a:rPr lang="en-US" altLang="ko-KR" dirty="0" err="1"/>
              <a:t>int</a:t>
            </a:r>
            <a:r>
              <a:rPr lang="en-US" altLang="ko-KR" dirty="0"/>
              <a:t>(input("</a:t>
            </a:r>
            <a:r>
              <a:rPr lang="ko-KR" altLang="en-US" dirty="0"/>
              <a:t>다음 수의 </a:t>
            </a:r>
            <a:r>
              <a:rPr lang="en-US" altLang="ko-KR" dirty="0"/>
              <a:t>y</a:t>
            </a:r>
            <a:r>
              <a:rPr lang="ko-KR" altLang="en-US" dirty="0"/>
              <a:t>좌표를 </a:t>
            </a:r>
            <a:r>
              <a:rPr lang="ko-KR" altLang="en-US" dirty="0" err="1"/>
              <a:t>입력하시오</a:t>
            </a:r>
            <a:r>
              <a:rPr lang="en-US" altLang="ko-KR" dirty="0"/>
              <a:t>: "))</a:t>
            </a:r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28208429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Solution: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2648" y="1866735"/>
            <a:ext cx="8229600" cy="424731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ko-KR" altLang="en-US" dirty="0"/>
              <a:t> </a:t>
            </a:r>
            <a:r>
              <a:rPr lang="en-US" altLang="ko-KR" dirty="0"/>
              <a:t># </a:t>
            </a:r>
            <a:r>
              <a:rPr lang="ko-KR" altLang="en-US" dirty="0"/>
              <a:t>사용자가 입력한 좌표를 검사한다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    if board[x][y] != ' ':</a:t>
            </a:r>
          </a:p>
          <a:p>
            <a:r>
              <a:rPr lang="en-US" altLang="ko-KR" dirty="0"/>
              <a:t>        print("</a:t>
            </a:r>
            <a:r>
              <a:rPr lang="ko-KR" altLang="en-US" dirty="0"/>
              <a:t>잘못된 위치입니다</a:t>
            </a:r>
            <a:r>
              <a:rPr lang="en-US" altLang="ko-KR" dirty="0"/>
              <a:t>. ")</a:t>
            </a:r>
          </a:p>
          <a:p>
            <a:r>
              <a:rPr lang="en-US" altLang="ko-KR" dirty="0"/>
              <a:t>        continue</a:t>
            </a:r>
          </a:p>
          <a:p>
            <a:r>
              <a:rPr lang="en-US" altLang="ko-KR" dirty="0"/>
              <a:t>    else:</a:t>
            </a:r>
          </a:p>
          <a:p>
            <a:r>
              <a:rPr lang="en-US" altLang="ko-KR" dirty="0"/>
              <a:t>        board[x][y] = 'X'</a:t>
            </a:r>
          </a:p>
          <a:p>
            <a:endParaRPr lang="en-US" altLang="ko-KR" dirty="0"/>
          </a:p>
          <a:p>
            <a:r>
              <a:rPr lang="en-US" altLang="ko-KR" dirty="0"/>
              <a:t>    #</a:t>
            </a:r>
            <a:r>
              <a:rPr lang="ko-KR" altLang="en-US" dirty="0"/>
              <a:t>컴퓨터가 놓을 위치를 결정한다</a:t>
            </a:r>
            <a:r>
              <a:rPr lang="en-US" altLang="ko-KR" dirty="0"/>
              <a:t>. </a:t>
            </a:r>
            <a:r>
              <a:rPr lang="ko-KR" altLang="en-US" dirty="0"/>
              <a:t>첫 번째로 발견하는 비어있는 칸에 놓는다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    done =False</a:t>
            </a:r>
          </a:p>
          <a:p>
            <a:r>
              <a:rPr lang="en-US" altLang="ko-KR" dirty="0"/>
              <a:t>    for </a:t>
            </a:r>
            <a:r>
              <a:rPr lang="en-US" altLang="ko-KR" dirty="0" err="1"/>
              <a:t>i</a:t>
            </a:r>
            <a:r>
              <a:rPr lang="en-US" altLang="ko-KR" dirty="0"/>
              <a:t>  in range(3): </a:t>
            </a:r>
          </a:p>
          <a:p>
            <a:r>
              <a:rPr lang="en-US" altLang="ko-KR" dirty="0"/>
              <a:t>        for j in range(3): </a:t>
            </a:r>
          </a:p>
          <a:p>
            <a:r>
              <a:rPr lang="en-US" altLang="ko-KR" dirty="0"/>
              <a:t>            if board[</a:t>
            </a:r>
            <a:r>
              <a:rPr lang="en-US" altLang="ko-KR" dirty="0" err="1"/>
              <a:t>i</a:t>
            </a:r>
            <a:r>
              <a:rPr lang="en-US" altLang="ko-KR" dirty="0"/>
              <a:t>][j] == ' ' and not done:</a:t>
            </a:r>
          </a:p>
          <a:p>
            <a:r>
              <a:rPr lang="en-US" altLang="ko-KR" dirty="0"/>
              <a:t>                board[</a:t>
            </a:r>
            <a:r>
              <a:rPr lang="en-US" altLang="ko-KR" dirty="0" err="1"/>
              <a:t>i</a:t>
            </a:r>
            <a:r>
              <a:rPr lang="en-US" altLang="ko-KR" dirty="0"/>
              <a:t>][j] = 'O';</a:t>
            </a:r>
          </a:p>
          <a:p>
            <a:r>
              <a:rPr lang="en-US" altLang="ko-KR" dirty="0"/>
              <a:t>                done=True</a:t>
            </a:r>
          </a:p>
          <a:p>
            <a:r>
              <a:rPr lang="en-US" altLang="ko-KR" dirty="0"/>
              <a:t>                break;</a:t>
            </a:r>
            <a:endParaRPr lang="en-US" altLang="ko-KR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10528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328218" y="1615735"/>
            <a:ext cx="8437830" cy="3364638"/>
          </a:xfrm>
          <a:prstGeom prst="rect">
            <a:avLst/>
          </a:prstGeom>
          <a:solidFill>
            <a:srgbClr val="008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이번 장에서 배운 것</a:t>
            </a:r>
            <a:endParaRPr lang="ko-KR" altLang="en-US" dirty="0"/>
          </a:p>
        </p:txBody>
      </p:sp>
      <p:sp>
        <p:nvSpPr>
          <p:cNvPr id="5" name="내용 개체 틀 1"/>
          <p:cNvSpPr txBox="1">
            <a:spLocks/>
          </p:cNvSpPr>
          <p:nvPr/>
        </p:nvSpPr>
        <p:spPr bwMode="gray">
          <a:xfrm>
            <a:off x="612648" y="1801371"/>
            <a:ext cx="7211683" cy="4226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Clr>
                <a:schemeClr val="accent5"/>
              </a:buClr>
              <a:buSzPct val="85000"/>
              <a:buFont typeface="Wingdings" pitchFamily="2" charset="2"/>
              <a:buChar char="¢"/>
              <a:defRPr lang="en-US" sz="24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Clr>
                <a:schemeClr val="accent4"/>
              </a:buClr>
              <a:buSzPct val="85000"/>
              <a:buFont typeface="Wingdings" pitchFamily="2" charset="2"/>
              <a:buChar char="¤"/>
              <a:defRPr lang="en-US" sz="20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Clr>
                <a:schemeClr val="accent3"/>
              </a:buClr>
              <a:buSzPct val="85000"/>
              <a:buFont typeface="Wingdings" pitchFamily="2" charset="2"/>
              <a:buChar char="¤"/>
              <a:defRPr lang="en-US" sz="18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¤"/>
              <a:defRPr lang="en-US" sz="16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Clr>
                <a:schemeClr val="accent6"/>
              </a:buClr>
              <a:buSzPct val="85000"/>
              <a:buFont typeface="Wingdings" pitchFamily="2" charset="2"/>
              <a:buChar char="¤"/>
              <a:defRPr lang="en-US" sz="1400" kern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>
                <a:solidFill>
                  <a:schemeClr val="bg1"/>
                </a:solidFill>
              </a:rPr>
              <a:t>리스트는 일련의 값을 저장하는 컨테이너이다</a:t>
            </a:r>
            <a:r>
              <a:rPr lang="en-US" altLang="ko-KR" sz="1600" dirty="0">
                <a:solidFill>
                  <a:schemeClr val="bg1"/>
                </a:solidFill>
              </a:rPr>
              <a:t>.</a:t>
            </a:r>
          </a:p>
          <a:p>
            <a:r>
              <a:rPr lang="ko-KR" altLang="en-US" sz="1600" dirty="0" smtClean="0">
                <a:solidFill>
                  <a:schemeClr val="bg1"/>
                </a:solidFill>
              </a:rPr>
              <a:t>리스트의 </a:t>
            </a:r>
            <a:r>
              <a:rPr lang="ko-KR" altLang="en-US" sz="1600" dirty="0">
                <a:solidFill>
                  <a:schemeClr val="bg1"/>
                </a:solidFill>
              </a:rPr>
              <a:t>각 요소는 </a:t>
            </a:r>
            <a:r>
              <a:rPr lang="ko-KR" altLang="en-US" sz="1600" dirty="0" err="1">
                <a:solidFill>
                  <a:schemeClr val="bg1"/>
                </a:solidFill>
              </a:rPr>
              <a:t>인덱스라는</a:t>
            </a:r>
            <a:r>
              <a:rPr lang="ko-KR" altLang="en-US" sz="1600" dirty="0">
                <a:solidFill>
                  <a:schemeClr val="bg1"/>
                </a:solidFill>
              </a:rPr>
              <a:t> 정수로 접근된다</a:t>
            </a:r>
            <a:r>
              <a:rPr lang="en-US" altLang="ko-KR" sz="1600" dirty="0">
                <a:solidFill>
                  <a:schemeClr val="bg1"/>
                </a:solidFill>
              </a:rPr>
              <a:t>. </a:t>
            </a:r>
            <a:r>
              <a:rPr lang="ko-KR" altLang="en-US" sz="1600" dirty="0">
                <a:solidFill>
                  <a:schemeClr val="bg1"/>
                </a:solidFill>
              </a:rPr>
              <a:t>예를 들어서 </a:t>
            </a:r>
            <a:r>
              <a:rPr lang="en-US" altLang="ko-KR" sz="1600" dirty="0" err="1">
                <a:solidFill>
                  <a:schemeClr val="bg1"/>
                </a:solidFill>
              </a:rPr>
              <a:t>i</a:t>
            </a:r>
            <a:r>
              <a:rPr lang="ko-KR" altLang="en-US" sz="1600" dirty="0">
                <a:solidFill>
                  <a:schemeClr val="bg1"/>
                </a:solidFill>
              </a:rPr>
              <a:t>번째 요소는 </a:t>
            </a:r>
            <a:r>
              <a:rPr lang="en-US" altLang="ko-KR" sz="1600" dirty="0" err="1">
                <a:solidFill>
                  <a:schemeClr val="bg1"/>
                </a:solidFill>
              </a:rPr>
              <a:t>mylist</a:t>
            </a:r>
            <a:r>
              <a:rPr lang="en-US" altLang="ko-KR" sz="1600" dirty="0">
                <a:solidFill>
                  <a:schemeClr val="bg1"/>
                </a:solidFill>
              </a:rPr>
              <a:t>[</a:t>
            </a:r>
            <a:r>
              <a:rPr lang="en-US" altLang="ko-KR" sz="1600" dirty="0" err="1">
                <a:solidFill>
                  <a:schemeClr val="bg1"/>
                </a:solidFill>
              </a:rPr>
              <a:t>i</a:t>
            </a:r>
            <a:r>
              <a:rPr lang="en-US" altLang="ko-KR" sz="1600" dirty="0">
                <a:solidFill>
                  <a:schemeClr val="bg1"/>
                </a:solidFill>
              </a:rPr>
              <a:t>]</a:t>
            </a:r>
            <a:r>
              <a:rPr lang="ko-KR" altLang="en-US" sz="1600" dirty="0">
                <a:solidFill>
                  <a:schemeClr val="bg1"/>
                </a:solidFill>
              </a:rPr>
              <a:t>가 된다</a:t>
            </a:r>
            <a:r>
              <a:rPr lang="en-US" altLang="ko-KR" sz="1600" dirty="0">
                <a:solidFill>
                  <a:schemeClr val="bg1"/>
                </a:solidFill>
              </a:rPr>
              <a:t>.</a:t>
            </a:r>
          </a:p>
          <a:p>
            <a:r>
              <a:rPr lang="en-US" altLang="ko-KR" sz="1600" dirty="0" smtClean="0">
                <a:solidFill>
                  <a:schemeClr val="bg1"/>
                </a:solidFill>
              </a:rPr>
              <a:t>____</a:t>
            </a:r>
            <a:r>
              <a:rPr lang="ko-KR" altLang="en-US" sz="1600" dirty="0" err="1" smtClean="0">
                <a:solidFill>
                  <a:schemeClr val="bg1"/>
                </a:solidFill>
              </a:rPr>
              <a:t>메소드를</a:t>
            </a:r>
            <a:r>
              <a:rPr lang="ko-KR" altLang="en-US" sz="1600" dirty="0" smtClean="0">
                <a:solidFill>
                  <a:schemeClr val="bg1"/>
                </a:solidFill>
              </a:rPr>
              <a:t> </a:t>
            </a:r>
            <a:r>
              <a:rPr lang="ko-KR" altLang="en-US" sz="1600" dirty="0">
                <a:solidFill>
                  <a:schemeClr val="bg1"/>
                </a:solidFill>
              </a:rPr>
              <a:t>사용하여 리스트의 임의 위치에 새로운 요소를 삽입할 수 있다</a:t>
            </a:r>
            <a:r>
              <a:rPr lang="en-US" altLang="ko-KR" sz="1600" dirty="0">
                <a:solidFill>
                  <a:schemeClr val="bg1"/>
                </a:solidFill>
              </a:rPr>
              <a:t>.</a:t>
            </a:r>
          </a:p>
          <a:p>
            <a:r>
              <a:rPr lang="en-US" altLang="ko-KR" sz="1600" dirty="0" smtClean="0">
                <a:solidFill>
                  <a:schemeClr val="bg1"/>
                </a:solidFill>
              </a:rPr>
              <a:t>pop</a:t>
            </a:r>
            <a:r>
              <a:rPr lang="en-US" altLang="ko-KR" sz="1600" dirty="0">
                <a:solidFill>
                  <a:schemeClr val="bg1"/>
                </a:solidFill>
              </a:rPr>
              <a:t>() </a:t>
            </a:r>
            <a:r>
              <a:rPr lang="ko-KR" altLang="en-US" sz="1600" dirty="0" err="1">
                <a:solidFill>
                  <a:schemeClr val="bg1"/>
                </a:solidFill>
              </a:rPr>
              <a:t>메소드를</a:t>
            </a:r>
            <a:r>
              <a:rPr lang="ko-KR" altLang="en-US" sz="1600" dirty="0">
                <a:solidFill>
                  <a:schemeClr val="bg1"/>
                </a:solidFill>
              </a:rPr>
              <a:t> 사용하여 리스트의 임의 위치에서 요소를 제거할 수 있다</a:t>
            </a:r>
            <a:r>
              <a:rPr lang="en-US" altLang="ko-KR" sz="1600" dirty="0">
                <a:solidFill>
                  <a:schemeClr val="bg1"/>
                </a:solidFill>
              </a:rPr>
              <a:t>.</a:t>
            </a:r>
          </a:p>
          <a:p>
            <a:r>
              <a:rPr lang="en-US" altLang="ko-KR" sz="1600" dirty="0" smtClean="0">
                <a:solidFill>
                  <a:schemeClr val="bg1"/>
                </a:solidFill>
              </a:rPr>
              <a:t>______</a:t>
            </a:r>
            <a:r>
              <a:rPr lang="ko-KR" altLang="en-US" sz="1600" dirty="0" smtClean="0">
                <a:solidFill>
                  <a:schemeClr val="bg1"/>
                </a:solidFill>
              </a:rPr>
              <a:t> </a:t>
            </a:r>
            <a:r>
              <a:rPr lang="ko-KR" altLang="en-US" sz="1600" dirty="0" err="1">
                <a:solidFill>
                  <a:schemeClr val="bg1"/>
                </a:solidFill>
              </a:rPr>
              <a:t>메소드를</a:t>
            </a:r>
            <a:r>
              <a:rPr lang="ko-KR" altLang="en-US" sz="1600" dirty="0">
                <a:solidFill>
                  <a:schemeClr val="bg1"/>
                </a:solidFill>
              </a:rPr>
              <a:t> 사용하여 리스트에서 원하는 요소를 제거할 수 있다</a:t>
            </a:r>
            <a:r>
              <a:rPr lang="en-US" altLang="ko-KR" sz="1600" dirty="0">
                <a:solidFill>
                  <a:schemeClr val="bg1"/>
                </a:solidFill>
              </a:rPr>
              <a:t>.</a:t>
            </a:r>
          </a:p>
          <a:p>
            <a:r>
              <a:rPr lang="en-US" altLang="ko-KR" sz="1600" dirty="0" smtClean="0">
                <a:solidFill>
                  <a:schemeClr val="bg1"/>
                </a:solidFill>
              </a:rPr>
              <a:t>+ </a:t>
            </a:r>
            <a:r>
              <a:rPr lang="ko-KR" altLang="en-US" sz="1600" dirty="0">
                <a:solidFill>
                  <a:schemeClr val="bg1"/>
                </a:solidFill>
              </a:rPr>
              <a:t>연산자를 사용하여 두 리스트를 연결할 수 있다</a:t>
            </a:r>
            <a:r>
              <a:rPr lang="en-US" altLang="ko-KR" sz="1600" dirty="0">
                <a:solidFill>
                  <a:schemeClr val="bg1"/>
                </a:solidFill>
              </a:rPr>
              <a:t>.</a:t>
            </a:r>
          </a:p>
          <a:p>
            <a:r>
              <a:rPr lang="ko-KR" altLang="en-US" sz="1600" dirty="0" smtClean="0">
                <a:solidFill>
                  <a:schemeClr val="bg1"/>
                </a:solidFill>
              </a:rPr>
              <a:t>슬라이스 </a:t>
            </a:r>
            <a:r>
              <a:rPr lang="ko-KR" altLang="en-US" sz="1600" dirty="0">
                <a:solidFill>
                  <a:schemeClr val="bg1"/>
                </a:solidFill>
              </a:rPr>
              <a:t>연산자 </a:t>
            </a:r>
            <a:r>
              <a:rPr lang="en-US" altLang="ko-KR" sz="1600" dirty="0">
                <a:solidFill>
                  <a:schemeClr val="bg1"/>
                </a:solidFill>
              </a:rPr>
              <a:t>(:)</a:t>
            </a:r>
            <a:r>
              <a:rPr lang="ko-KR" altLang="en-US" sz="1600" dirty="0">
                <a:solidFill>
                  <a:schemeClr val="bg1"/>
                </a:solidFill>
              </a:rPr>
              <a:t>를 사용하여 부분 리스트를 만들 수 있다</a:t>
            </a:r>
            <a:r>
              <a:rPr lang="en-US" altLang="ko-KR" sz="1600" dirty="0">
                <a:solidFill>
                  <a:schemeClr val="bg1"/>
                </a:solidFill>
              </a:rPr>
              <a:t>.</a:t>
            </a:r>
          </a:p>
          <a:p>
            <a:r>
              <a:rPr lang="ko-KR" altLang="en-US" sz="1600" dirty="0" smtClean="0">
                <a:solidFill>
                  <a:schemeClr val="bg1"/>
                </a:solidFill>
              </a:rPr>
              <a:t>리스트 </a:t>
            </a:r>
            <a:r>
              <a:rPr lang="ko-KR" altLang="en-US" sz="1600" dirty="0">
                <a:solidFill>
                  <a:schemeClr val="bg1"/>
                </a:solidFill>
              </a:rPr>
              <a:t>함축은 기존 리스트를 기반으로 새로운 리스트를 작성하는 우아한 방법이다</a:t>
            </a:r>
            <a:r>
              <a:rPr lang="en-US" altLang="ko-KR" sz="1600" dirty="0" smtClean="0">
                <a:solidFill>
                  <a:schemeClr val="bg1"/>
                </a:solidFill>
              </a:rPr>
              <a:t>.</a:t>
            </a:r>
            <a:endParaRPr lang="en-US" altLang="ko-KR" sz="1600" dirty="0">
              <a:solidFill>
                <a:schemeClr val="bg1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904" y="5356445"/>
            <a:ext cx="1542003" cy="139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5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371475"/>
            <a:ext cx="7623175" cy="571500"/>
          </a:xfrm>
        </p:spPr>
        <p:txBody>
          <a:bodyPr>
            <a:normAutofit fontScale="90000"/>
          </a:bodyPr>
          <a:lstStyle/>
          <a:p>
            <a:r>
              <a:rPr lang="en-US" altLang="ko-KR" sz="3600" dirty="0"/>
              <a:t>Q &amp; A</a:t>
            </a:r>
          </a:p>
        </p:txBody>
      </p:sp>
      <p:pic>
        <p:nvPicPr>
          <p:cNvPr id="457732" name="Picture 4" descr="MCj0416502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389" y="2417955"/>
            <a:ext cx="1706562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그림 4" descr="Male Teacher Cartoon Free Stock Photo - Public Domain Pictur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948" y="1788893"/>
            <a:ext cx="3668245" cy="261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7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리스트 요소 변경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90446" y="1943978"/>
            <a:ext cx="67056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427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가을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2777</TotalTime>
  <Words>3966</Words>
  <Application>Microsoft Office PowerPoint</Application>
  <PresentationFormat>화면 슬라이드 쇼(4:3)</PresentationFormat>
  <Paragraphs>624</Paragraphs>
  <Slides>86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86</vt:i4>
      </vt:variant>
    </vt:vector>
  </HeadingPairs>
  <TitlesOfParts>
    <vt:vector size="87" baseType="lpstr">
      <vt:lpstr>가을</vt:lpstr>
      <vt:lpstr>6장  파이썬 자료구조 I(리스트)</vt:lpstr>
      <vt:lpstr>학습 목표</vt:lpstr>
      <vt:lpstr>이번 장에서 만들 프로그램</vt:lpstr>
      <vt:lpstr>리스트</vt:lpstr>
      <vt:lpstr>리스트를 사용하는 예</vt:lpstr>
      <vt:lpstr>리스트 만들기</vt:lpstr>
      <vt:lpstr>리스트의 항목 접근하기p254</vt:lpstr>
      <vt:lpstr>리스트 인덱스</vt:lpstr>
      <vt:lpstr>리스트 요소 변경</vt:lpstr>
      <vt:lpstr>음수 인덱스</vt:lpstr>
      <vt:lpstr>인덱스 오류</vt:lpstr>
      <vt:lpstr>리스트 방문 p.257</vt:lpstr>
      <vt:lpstr>zip() 함수 </vt:lpstr>
      <vt:lpstr>append() p.258</vt:lpstr>
      <vt:lpstr>insert()</vt:lpstr>
      <vt:lpstr>리스트 탐색하기 p.260 </vt:lpstr>
      <vt:lpstr>탐색할 때 오류를 발생시키지 않으려면</vt:lpstr>
      <vt:lpstr>요소 삭제하기 p.261</vt:lpstr>
      <vt:lpstr>remove()</vt:lpstr>
      <vt:lpstr>리스트 연산 정리</vt:lpstr>
      <vt:lpstr>리스트 항목의 최대값과 최소값 p.262</vt:lpstr>
      <vt:lpstr>리스트 정렬 #1</vt:lpstr>
      <vt:lpstr>리스트 정렬 #2 p.264</vt:lpstr>
      <vt:lpstr>리스트 메소드 정리</vt:lpstr>
      <vt:lpstr>리스트에서 사용할 수 있는 내장 함수</vt:lpstr>
      <vt:lpstr>내장 함수 예 p.264</vt:lpstr>
      <vt:lpstr>리스트에서 랜덤으로 선택하기 p.264</vt:lpstr>
      <vt:lpstr>Lab: 성적 처리 프로그램</vt:lpstr>
      <vt:lpstr>Solution: score_proc</vt:lpstr>
      <vt:lpstr>Lab: 리스트에서 2번째로 큰 수 찾기</vt:lpstr>
      <vt:lpstr>Solution: second1,2</vt:lpstr>
      <vt:lpstr>Lab: 콘테스트 평가</vt:lpstr>
      <vt:lpstr>Solution: gym_score1, 2</vt:lpstr>
      <vt:lpstr>Lab: 리스트로 스택 흉내내기</vt:lpstr>
      <vt:lpstr>Solution: stack</vt:lpstr>
      <vt:lpstr>Lab: 친구 관리 프로그램 friends</vt:lpstr>
      <vt:lpstr>Solution:</vt:lpstr>
      <vt:lpstr>Solution:</vt:lpstr>
      <vt:lpstr>리스트 합병과 복제 p.270</vt:lpstr>
      <vt:lpstr>리스트 비교 p.271</vt:lpstr>
      <vt:lpstr>리스트 복사하기</vt:lpstr>
      <vt:lpstr>리스트 복사하기 p.273</vt:lpstr>
      <vt:lpstr>리스트 깊은 복사 p.273</vt:lpstr>
      <vt:lpstr>p.274 list_add.py</vt:lpstr>
      <vt:lpstr>슬라이싱</vt:lpstr>
      <vt:lpstr>시작과 끝 인덱스는 생략이 가능하다. P.275</vt:lpstr>
      <vt:lpstr>고급 슬라이싱 p.276</vt:lpstr>
      <vt:lpstr>리스트를 역순으로 만드는 방법</vt:lpstr>
      <vt:lpstr>리스트 변경 p.277</vt:lpstr>
      <vt:lpstr>리스트 변경</vt:lpstr>
      <vt:lpstr>문자열과 리스트 p.278</vt:lpstr>
      <vt:lpstr>Lab: 리스트 슬라이싱 p.279</vt:lpstr>
      <vt:lpstr>Solution:</vt:lpstr>
      <vt:lpstr>불변 객체가 함수로 전달되면 p.280</vt:lpstr>
      <vt:lpstr>불변 객체가 함수로 전달되면</vt:lpstr>
      <vt:lpstr>리스트가 함수로 전달되면</vt:lpstr>
      <vt:lpstr>리스트가 함수로 전달되면</vt:lpstr>
      <vt:lpstr>Lab: 리스트 변경 함수 salary</vt:lpstr>
      <vt:lpstr>Solution:</vt:lpstr>
      <vt:lpstr>리스트 함축 p.283</vt:lpstr>
      <vt:lpstr>리스트 함축</vt:lpstr>
      <vt:lpstr>다양한 리스트 함축 p.284</vt:lpstr>
      <vt:lpstr>Lab: 리스트 함축 사용하기 list_comp</vt:lpstr>
      <vt:lpstr>Solution:</vt:lpstr>
      <vt:lpstr>Lab: 누적값 리스트 만들기</vt:lpstr>
      <vt:lpstr>Solution: list_comp2.py</vt:lpstr>
      <vt:lpstr>Lab: 피타고라스 삼각형</vt:lpstr>
      <vt:lpstr>Solution:</vt:lpstr>
      <vt:lpstr>2차원 리스트 p.287</vt:lpstr>
      <vt:lpstr>2차원 리스트의 구현</vt:lpstr>
      <vt:lpstr>2차원 리스트의 동적 생성 p.288 </vt:lpstr>
      <vt:lpstr>주의할 점</vt:lpstr>
      <vt:lpstr>리스트 함축을 이용하는 방법</vt:lpstr>
      <vt:lpstr>2차원 리스트 요소 접근 p.289</vt:lpstr>
      <vt:lpstr>p.290 행합계, 열합계</vt:lpstr>
      <vt:lpstr>2차원 리스트를 함수로 넘기기 p.291전체합계</vt:lpstr>
      <vt:lpstr>체커 보드 패턴 만들기  checker.py</vt:lpstr>
      <vt:lpstr>체커 보드 패턴 만들기</vt:lpstr>
      <vt:lpstr>2차원 리스트와 리스트 함축 p.293</vt:lpstr>
      <vt:lpstr>Lab: 전치 행렬 계산</vt:lpstr>
      <vt:lpstr>Solution:</vt:lpstr>
      <vt:lpstr>Lab: Tic-Tac-Toe</vt:lpstr>
      <vt:lpstr>Solution:</vt:lpstr>
      <vt:lpstr>Solution:</vt:lpstr>
      <vt:lpstr>이번 장에서 배운 것</vt:lpstr>
      <vt:lpstr>Q &amp; A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쉽게 풀어쓴 C 프로그래밍</dc:title>
  <dc:creator>천인국</dc:creator>
  <cp:lastModifiedBy>user</cp:lastModifiedBy>
  <cp:revision>733</cp:revision>
  <dcterms:created xsi:type="dcterms:W3CDTF">2007-06-29T06:43:39Z</dcterms:created>
  <dcterms:modified xsi:type="dcterms:W3CDTF">2023-05-08T08:26:23Z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TC010187211033</vt:lpwstr>
  </property>
</Properties>
</file>