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notesMasterIdLst>
    <p:notesMasterId r:id="rId76"/>
  </p:notesMasterIdLst>
  <p:handoutMasterIdLst>
    <p:handoutMasterId r:id="rId77"/>
  </p:handoutMasterIdLst>
  <p:sldIdLst>
    <p:sldId id="256" r:id="rId2"/>
    <p:sldId id="331" r:id="rId3"/>
    <p:sldId id="559" r:id="rId4"/>
    <p:sldId id="560" r:id="rId5"/>
    <p:sldId id="561" r:id="rId6"/>
    <p:sldId id="562" r:id="rId7"/>
    <p:sldId id="563" r:id="rId8"/>
    <p:sldId id="565" r:id="rId9"/>
    <p:sldId id="630" r:id="rId10"/>
    <p:sldId id="566" r:id="rId11"/>
    <p:sldId id="567" r:id="rId12"/>
    <p:sldId id="568" r:id="rId13"/>
    <p:sldId id="569" r:id="rId14"/>
    <p:sldId id="631" r:id="rId15"/>
    <p:sldId id="570" r:id="rId16"/>
    <p:sldId id="571" r:id="rId17"/>
    <p:sldId id="572" r:id="rId18"/>
    <p:sldId id="573" r:id="rId19"/>
    <p:sldId id="574" r:id="rId20"/>
    <p:sldId id="575" r:id="rId21"/>
    <p:sldId id="576" r:id="rId22"/>
    <p:sldId id="577" r:id="rId23"/>
    <p:sldId id="578" r:id="rId24"/>
    <p:sldId id="579" r:id="rId25"/>
    <p:sldId id="580" r:id="rId26"/>
    <p:sldId id="581" r:id="rId27"/>
    <p:sldId id="582" r:id="rId28"/>
    <p:sldId id="583" r:id="rId29"/>
    <p:sldId id="584" r:id="rId30"/>
    <p:sldId id="585" r:id="rId31"/>
    <p:sldId id="586" r:id="rId32"/>
    <p:sldId id="587" r:id="rId33"/>
    <p:sldId id="588" r:id="rId34"/>
    <p:sldId id="589" r:id="rId35"/>
    <p:sldId id="590" r:id="rId36"/>
    <p:sldId id="591" r:id="rId37"/>
    <p:sldId id="592" r:id="rId38"/>
    <p:sldId id="593" r:id="rId39"/>
    <p:sldId id="594" r:id="rId40"/>
    <p:sldId id="595" r:id="rId41"/>
    <p:sldId id="596" r:id="rId42"/>
    <p:sldId id="597" r:id="rId43"/>
    <p:sldId id="598" r:id="rId44"/>
    <p:sldId id="599" r:id="rId45"/>
    <p:sldId id="600" r:id="rId46"/>
    <p:sldId id="601" r:id="rId47"/>
    <p:sldId id="602" r:id="rId48"/>
    <p:sldId id="604" r:id="rId49"/>
    <p:sldId id="605" r:id="rId50"/>
    <p:sldId id="606" r:id="rId51"/>
    <p:sldId id="607" r:id="rId52"/>
    <p:sldId id="608" r:id="rId53"/>
    <p:sldId id="603" r:id="rId54"/>
    <p:sldId id="609" r:id="rId55"/>
    <p:sldId id="610" r:id="rId56"/>
    <p:sldId id="626" r:id="rId57"/>
    <p:sldId id="627" r:id="rId58"/>
    <p:sldId id="611" r:id="rId59"/>
    <p:sldId id="612" r:id="rId60"/>
    <p:sldId id="614" r:id="rId61"/>
    <p:sldId id="615" r:id="rId62"/>
    <p:sldId id="628" r:id="rId63"/>
    <p:sldId id="617" r:id="rId64"/>
    <p:sldId id="618" r:id="rId65"/>
    <p:sldId id="629" r:id="rId66"/>
    <p:sldId id="621" r:id="rId67"/>
    <p:sldId id="622" r:id="rId68"/>
    <p:sldId id="632" r:id="rId69"/>
    <p:sldId id="623" r:id="rId70"/>
    <p:sldId id="616" r:id="rId71"/>
    <p:sldId id="624" r:id="rId72"/>
    <p:sldId id="625" r:id="rId73"/>
    <p:sldId id="330" r:id="rId74"/>
    <p:sldId id="305" r:id="rId75"/>
  </p:sldIdLst>
  <p:sldSz cx="9144000" cy="6858000" type="screen4x3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CFFFF"/>
    <a:srgbClr val="FFFFCC"/>
    <a:srgbClr val="CCFFCC"/>
    <a:srgbClr val="CCCCFF"/>
    <a:srgbClr val="FF9999"/>
    <a:srgbClr val="009900"/>
    <a:srgbClr val="FF993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3514" autoAdjust="0"/>
  </p:normalViewPr>
  <p:slideViewPr>
    <p:cSldViewPr snapToGrid="0">
      <p:cViewPr varScale="1">
        <p:scale>
          <a:sx n="85" d="100"/>
          <a:sy n="85" d="100"/>
        </p:scale>
        <p:origin x="124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굴림" pitchFamily="50" charset="-127"/>
              </a:defRPr>
            </a:lvl1pPr>
          </a:lstStyle>
          <a:p>
            <a:fld id="{8383B835-3BFE-4B85-82D8-1BE647A4113D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55598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ea typeface="굴림" pitchFamily="50" charset="-127"/>
              </a:defRPr>
            </a:lvl1pPr>
          </a:lstStyle>
          <a:p>
            <a:fld id="{FB19F679-FC61-4ED7-B113-A17BF1221A80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850597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1B2AAEE-0ECC-4F9E-94C1-A5210D63F3AE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B0D056-06C1-427C-B095-DD5CAE33F6FD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1B2AAEE-0ECC-4F9E-94C1-A5210D63F3AE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640080" indent="-274320">
              <a:buFont typeface="Wingdings" panose="05000000000000000000" pitchFamily="2" charset="2"/>
              <a:buChar char="Ø"/>
              <a:defRPr sz="2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1B2AAEE-0ECC-4F9E-94C1-A5210D63F3AE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1B2AAEE-0ECC-4F9E-94C1-A5210D63F3AE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1B2AAEE-0ECC-4F9E-94C1-A5210D63F3AE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1B2AAEE-0ECC-4F9E-94C1-A5210D63F3AE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l" rtl="0" eaLnBrk="1" latinLnBrk="1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11</a:t>
            </a:r>
            <a:r>
              <a:rPr lang="ko-KR" altLang="en-US" dirty="0"/>
              <a:t>장 </a:t>
            </a:r>
            <a:r>
              <a:rPr lang="ko-KR" altLang="en-US" dirty="0" err="1"/>
              <a:t>내장함수</a:t>
            </a:r>
            <a:r>
              <a:rPr lang="en-US" altLang="ko-KR" dirty="0"/>
              <a:t>, </a:t>
            </a:r>
            <a:r>
              <a:rPr lang="ko-KR" altLang="en-US" dirty="0" err="1"/>
              <a:t>람다식</a:t>
            </a:r>
            <a:r>
              <a:rPr lang="en-US" altLang="ko-KR" dirty="0"/>
              <a:t>, </a:t>
            </a:r>
            <a:r>
              <a:rPr lang="ko-KR" altLang="en-US" dirty="0" err="1"/>
              <a:t>제너레이터</a:t>
            </a:r>
            <a:r>
              <a:rPr lang="en-US" altLang="ko-KR" dirty="0"/>
              <a:t>, </a:t>
            </a:r>
            <a:r>
              <a:rPr lang="ko-KR" altLang="en-US" dirty="0"/>
              <a:t>모듈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TextBox 3"/>
          <p:cNvSpPr txBox="1"/>
          <p:nvPr/>
        </p:nvSpPr>
        <p:spPr>
          <a:xfrm>
            <a:off x="2411517" y="893870"/>
            <a:ext cx="14590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ko-KR" altLang="en-US" sz="4800" i="1" dirty="0" err="1" smtClean="0"/>
              <a:t>파이썬</a:t>
            </a:r>
            <a:endParaRPr lang="ko-KR" altLang="en-US" sz="4800" i="1" dirty="0"/>
          </a:p>
        </p:txBody>
      </p:sp>
      <p:sp>
        <p:nvSpPr>
          <p:cNvPr id="6" name="TextBox 4"/>
          <p:cNvSpPr txBox="1"/>
          <p:nvPr/>
        </p:nvSpPr>
        <p:spPr>
          <a:xfrm>
            <a:off x="4111749" y="907412"/>
            <a:ext cx="17556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ko-KR" altLang="en-US" sz="4800" i="1" dirty="0" smtClean="0"/>
              <a:t>익스프레스</a:t>
            </a:r>
            <a:endParaRPr lang="ko-KR" altLang="en-US" sz="4800" i="1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655" y="2377571"/>
            <a:ext cx="1948982" cy="201967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030" y="2105409"/>
            <a:ext cx="1921346" cy="239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8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len</a:t>
            </a:r>
            <a:r>
              <a:rPr lang="en-US" altLang="ko-KR" dirty="0" smtClean="0"/>
              <a:t>() </a:t>
            </a:r>
            <a:r>
              <a:rPr lang="ko-KR" altLang="en-US" dirty="0" smtClean="0"/>
              <a:t>함수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en-US" altLang="ko-KR" dirty="0" err="1"/>
              <a:t>len</a:t>
            </a:r>
            <a:r>
              <a:rPr lang="en-US" altLang="ko-KR" dirty="0"/>
              <a:t>() </a:t>
            </a:r>
            <a:r>
              <a:rPr lang="ko-KR" altLang="en-US" dirty="0"/>
              <a:t>함수는 </a:t>
            </a:r>
            <a:r>
              <a:rPr lang="ko-KR" altLang="en-US" dirty="0" smtClean="0"/>
              <a:t>객체의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길이를 </a:t>
            </a:r>
            <a:r>
              <a:rPr lang="ko-KR" altLang="en-US" dirty="0"/>
              <a:t>계산하여 반환하는 함수이다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4684" y="2453935"/>
            <a:ext cx="7769327" cy="147732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/>
              <a:t>&gt;&gt;&gt; </a:t>
            </a:r>
            <a:r>
              <a:rPr lang="en-US" altLang="ko-KR" dirty="0" err="1"/>
              <a:t>len</a:t>
            </a:r>
            <a:r>
              <a:rPr lang="en-US" altLang="ko-KR" dirty="0"/>
              <a:t>("All's well that ends well. ")</a:t>
            </a:r>
          </a:p>
          <a:p>
            <a:r>
              <a:rPr lang="en-US" altLang="ko-KR" dirty="0"/>
              <a:t>27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&gt;&gt;&gt; </a:t>
            </a:r>
            <a:r>
              <a:rPr lang="en-US" altLang="ko-KR" dirty="0" err="1"/>
              <a:t>len</a:t>
            </a:r>
            <a:r>
              <a:rPr lang="en-US" altLang="ko-KR" dirty="0"/>
              <a:t>([1, 2, 3, 4, 5])</a:t>
            </a:r>
          </a:p>
          <a:p>
            <a:r>
              <a:rPr lang="en-US" altLang="ko-KR" dirty="0" smtClean="0"/>
              <a:t>5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217421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list() </a:t>
            </a:r>
            <a:r>
              <a:rPr lang="ko-KR" altLang="en-US" dirty="0" smtClean="0"/>
              <a:t>함수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리스트를 생성하는 함수이다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4684" y="2453935"/>
            <a:ext cx="7769327" cy="203132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/>
              <a:t>&gt;&gt;&gt; s = '</a:t>
            </a:r>
            <a:r>
              <a:rPr lang="en-US" altLang="ko-KR" dirty="0" err="1"/>
              <a:t>abcdefg</a:t>
            </a:r>
            <a:r>
              <a:rPr lang="en-US" altLang="ko-KR" dirty="0"/>
              <a:t>'</a:t>
            </a:r>
          </a:p>
          <a:p>
            <a:r>
              <a:rPr lang="en-US" altLang="ko-KR" dirty="0"/>
              <a:t>&gt;&gt;&gt; list(s)</a:t>
            </a:r>
          </a:p>
          <a:p>
            <a:r>
              <a:rPr lang="en-US" altLang="ko-KR" dirty="0"/>
              <a:t>['a', 'b', 'c', 'd', 'e', 'f', 'g']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&gt;&gt;&gt; </a:t>
            </a:r>
            <a:r>
              <a:rPr lang="en-US" altLang="ko-KR" dirty="0"/>
              <a:t>t = (1, 2, 3, 4, 5, 6)</a:t>
            </a:r>
          </a:p>
          <a:p>
            <a:r>
              <a:rPr lang="en-US" altLang="ko-KR" dirty="0"/>
              <a:t>&gt;&gt;&gt; list(t)</a:t>
            </a:r>
          </a:p>
          <a:p>
            <a:r>
              <a:rPr lang="en-US" altLang="ko-KR" dirty="0"/>
              <a:t>[1, 2, 3, 4, 5, 6]</a:t>
            </a:r>
          </a:p>
        </p:txBody>
      </p:sp>
    </p:spTree>
    <p:extLst>
      <p:ext uri="{BB962C8B-B14F-4D97-AF65-F5344CB8AC3E}">
        <p14:creationId xmlns:p14="http://schemas.microsoft.com/office/powerpoint/2010/main" val="1563486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map() </a:t>
            </a:r>
            <a:r>
              <a:rPr lang="ko-KR" altLang="en-US" dirty="0" smtClean="0"/>
              <a:t>함수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map() </a:t>
            </a:r>
            <a:r>
              <a:rPr lang="ko-KR" altLang="en-US" dirty="0"/>
              <a:t>함수는 </a:t>
            </a:r>
            <a:r>
              <a:rPr lang="ko-KR" altLang="en-US" dirty="0" err="1"/>
              <a:t>반복가능한</a:t>
            </a:r>
            <a:r>
              <a:rPr lang="ko-KR" altLang="en-US" dirty="0"/>
              <a:t> 객체</a:t>
            </a:r>
            <a:r>
              <a:rPr lang="en-US" altLang="ko-KR" dirty="0"/>
              <a:t>(</a:t>
            </a:r>
            <a:r>
              <a:rPr lang="ko-KR" altLang="en-US" dirty="0"/>
              <a:t>리스트</a:t>
            </a:r>
            <a:r>
              <a:rPr lang="en-US" altLang="ko-KR" dirty="0"/>
              <a:t>, </a:t>
            </a:r>
            <a:r>
              <a:rPr lang="ko-KR" altLang="en-US" dirty="0" err="1"/>
              <a:t>튜플</a:t>
            </a:r>
            <a:r>
              <a:rPr lang="ko-KR" altLang="en-US" dirty="0"/>
              <a:t> 등</a:t>
            </a:r>
            <a:r>
              <a:rPr lang="en-US" altLang="ko-KR" dirty="0"/>
              <a:t>)</a:t>
            </a:r>
            <a:r>
              <a:rPr lang="ko-KR" altLang="en-US" dirty="0"/>
              <a:t>의 각 항목에 주어진 함수를 적용한 </a:t>
            </a:r>
            <a:r>
              <a:rPr lang="ko-KR" altLang="en-US" dirty="0" smtClean="0"/>
              <a:t>후</a:t>
            </a:r>
            <a:r>
              <a:rPr lang="en-US" altLang="ko-KR" dirty="0" smtClean="0"/>
              <a:t>,</a:t>
            </a:r>
            <a:r>
              <a:rPr lang="ko-KR" altLang="en-US" dirty="0" smtClean="0"/>
              <a:t> 결과를 </a:t>
            </a:r>
            <a:r>
              <a:rPr lang="ko-KR" altLang="en-US" dirty="0"/>
              <a:t>반환한다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4684" y="2453935"/>
            <a:ext cx="7769327" cy="175432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 err="1"/>
              <a:t>def</a:t>
            </a:r>
            <a:r>
              <a:rPr lang="en-US" altLang="ko-KR" dirty="0"/>
              <a:t> square(n):</a:t>
            </a:r>
          </a:p>
          <a:p>
            <a:r>
              <a:rPr lang="en-US" altLang="ko-KR" dirty="0" smtClean="0"/>
              <a:t>	return </a:t>
            </a:r>
            <a:r>
              <a:rPr lang="en-US" altLang="ko-KR" dirty="0"/>
              <a:t>n*n</a:t>
            </a:r>
          </a:p>
          <a:p>
            <a:endParaRPr lang="en-US" altLang="ko-KR" dirty="0" smtClean="0"/>
          </a:p>
          <a:p>
            <a:r>
              <a:rPr lang="en-US" altLang="ko-KR" dirty="0" err="1" smtClean="0"/>
              <a:t>mylist</a:t>
            </a:r>
            <a:r>
              <a:rPr lang="en-US" altLang="ko-KR" dirty="0" smtClean="0"/>
              <a:t> </a:t>
            </a:r>
            <a:r>
              <a:rPr lang="en-US" altLang="ko-KR" dirty="0"/>
              <a:t>= [1, 2, 3, 4, 5]</a:t>
            </a:r>
          </a:p>
          <a:p>
            <a:r>
              <a:rPr lang="en-US" altLang="ko-KR" dirty="0"/>
              <a:t>result = list(map(square, </a:t>
            </a:r>
            <a:r>
              <a:rPr lang="en-US" altLang="ko-KR" dirty="0" err="1"/>
              <a:t>mylist</a:t>
            </a:r>
            <a:r>
              <a:rPr lang="en-US" altLang="ko-KR" dirty="0"/>
              <a:t>))</a:t>
            </a:r>
          </a:p>
          <a:p>
            <a:r>
              <a:rPr lang="en-US" altLang="ko-KR" dirty="0"/>
              <a:t>print(result)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4683" y="4589261"/>
            <a:ext cx="7769327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[1, 4, 9, 16, 25]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1087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dir</a:t>
            </a:r>
            <a:r>
              <a:rPr lang="en-US" altLang="ko-KR" dirty="0" smtClean="0"/>
              <a:t>() </a:t>
            </a:r>
            <a:r>
              <a:rPr lang="ko-KR" altLang="en-US" dirty="0" smtClean="0"/>
              <a:t>함수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err="1"/>
              <a:t>dir</a:t>
            </a:r>
            <a:r>
              <a:rPr lang="ko-KR" altLang="en-US" dirty="0"/>
              <a:t>은 객체가 가지고 있는 변수나 함수를 보여 준다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4684" y="2453935"/>
            <a:ext cx="7769327" cy="175432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/>
              <a:t>&gt;&gt;&gt; </a:t>
            </a:r>
            <a:r>
              <a:rPr lang="en-US" altLang="ko-KR" dirty="0" err="1"/>
              <a:t>dir</a:t>
            </a:r>
            <a:r>
              <a:rPr lang="en-US" altLang="ko-KR" dirty="0"/>
              <a:t>([1, 2, 3])</a:t>
            </a:r>
          </a:p>
          <a:p>
            <a:r>
              <a:rPr lang="en-US" altLang="ko-KR" dirty="0"/>
              <a:t>['__add__',</a:t>
            </a:r>
          </a:p>
          <a:p>
            <a:r>
              <a:rPr lang="en-US" altLang="ko-KR" dirty="0"/>
              <a:t>'__class__',</a:t>
            </a:r>
          </a:p>
          <a:p>
            <a:r>
              <a:rPr lang="en-US" altLang="ko-KR" dirty="0"/>
              <a:t>'__contains__',</a:t>
            </a:r>
          </a:p>
          <a:p>
            <a:r>
              <a:rPr lang="en-US" altLang="ko-KR" dirty="0"/>
              <a:t>'__</a:t>
            </a:r>
            <a:r>
              <a:rPr lang="en-US" altLang="ko-KR" dirty="0" err="1"/>
              <a:t>delattr</a:t>
            </a:r>
            <a:r>
              <a:rPr lang="en-US" altLang="ko-KR" dirty="0"/>
              <a:t>__',</a:t>
            </a:r>
          </a:p>
          <a:p>
            <a:r>
              <a:rPr lang="en-US" altLang="ko-KR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16751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9156" y="2009422"/>
            <a:ext cx="1986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&gt;&gt;&gt;complex(4, 2)</a:t>
            </a:r>
          </a:p>
          <a:p>
            <a:r>
              <a:rPr lang="en-US" altLang="ko-KR" dirty="0" smtClean="0"/>
              <a:t>(4+2j)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2469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max(), min() </a:t>
            </a:r>
            <a:r>
              <a:rPr lang="ko-KR" altLang="en-US" dirty="0" smtClean="0"/>
              <a:t>함수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max() </a:t>
            </a:r>
            <a:r>
              <a:rPr lang="ko-KR" altLang="en-US" dirty="0"/>
              <a:t>함수는 리스트나 </a:t>
            </a:r>
            <a:r>
              <a:rPr lang="ko-KR" altLang="en-US" dirty="0" err="1"/>
              <a:t>튜플</a:t>
            </a:r>
            <a:r>
              <a:rPr lang="en-US" altLang="ko-KR" dirty="0"/>
              <a:t>, </a:t>
            </a:r>
            <a:r>
              <a:rPr lang="ko-KR" altLang="en-US" dirty="0"/>
              <a:t>문자열에서 가장 큰 항목을 반환한다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4684" y="2453935"/>
            <a:ext cx="7769327" cy="147732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/>
              <a:t>&gt;&gt;&gt; values = [ 1, 2, 3, 4, 5]</a:t>
            </a:r>
          </a:p>
          <a:p>
            <a:r>
              <a:rPr lang="en-US" altLang="ko-KR" dirty="0"/>
              <a:t>&gt;&gt;&gt; max(values)</a:t>
            </a:r>
          </a:p>
          <a:p>
            <a:r>
              <a:rPr lang="en-US" altLang="ko-KR" dirty="0"/>
              <a:t>5</a:t>
            </a:r>
          </a:p>
          <a:p>
            <a:r>
              <a:rPr lang="en-US" altLang="ko-KR" dirty="0"/>
              <a:t>&gt;&gt;&gt; min(values)</a:t>
            </a:r>
          </a:p>
          <a:p>
            <a:r>
              <a:rPr lang="en-US" altLang="ko-K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4158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enumerate() </a:t>
            </a:r>
            <a:r>
              <a:rPr lang="ko-KR" altLang="en-US" dirty="0" smtClean="0"/>
              <a:t>함수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시퀀스 객체를 입력 받아</a:t>
            </a:r>
            <a:r>
              <a:rPr lang="en-US" altLang="ko-KR" dirty="0"/>
              <a:t>, </a:t>
            </a:r>
            <a:r>
              <a:rPr lang="ko-KR" altLang="en-US" dirty="0" err="1"/>
              <a:t>열거형</a:t>
            </a:r>
            <a:r>
              <a:rPr lang="ko-KR" altLang="en-US" dirty="0"/>
              <a:t> </a:t>
            </a:r>
            <a:r>
              <a:rPr lang="en-US" altLang="ko-KR" dirty="0"/>
              <a:t>(enumerate) </a:t>
            </a:r>
            <a:r>
              <a:rPr lang="ko-KR" altLang="en-US" dirty="0"/>
              <a:t>객체를 반환한다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번호</a:t>
            </a:r>
            <a:r>
              <a:rPr lang="en-US" altLang="ko-KR" dirty="0" smtClean="0"/>
              <a:t>, </a:t>
            </a:r>
            <a:r>
              <a:rPr lang="ko-KR" altLang="en-US" dirty="0" smtClean="0"/>
              <a:t>번호에 해당되는 값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4684" y="2453935"/>
            <a:ext cx="7769327" cy="230832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/>
              <a:t>&gt;&gt;&gt; seasons = ['Spring', 'Summer', 'Fall', 'Winter']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&gt;&gt;&gt; </a:t>
            </a:r>
            <a:r>
              <a:rPr lang="en-US" altLang="ko-KR" dirty="0"/>
              <a:t>list(enumerate(seasons))</a:t>
            </a:r>
          </a:p>
          <a:p>
            <a:r>
              <a:rPr lang="en-US" altLang="ko-KR" dirty="0"/>
              <a:t>[(0, 'Spring'), (1, 'Summer'), (2, 'Fall'), (3, 'Winter')]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&gt;&gt;&gt; </a:t>
            </a:r>
            <a:r>
              <a:rPr lang="en-US" altLang="ko-KR" dirty="0"/>
              <a:t>list(enumerate(seasons, start=1))</a:t>
            </a:r>
          </a:p>
          <a:p>
            <a:r>
              <a:rPr lang="en-US" altLang="ko-KR" dirty="0"/>
              <a:t>[(1, 'Spring'), (2, 'Summer'), (3, 'Fall'), (4, 'Winter')]</a:t>
            </a:r>
          </a:p>
          <a:p>
            <a:r>
              <a:rPr lang="en-US" altLang="ko-KR" dirty="0"/>
              <a:t>filter()</a:t>
            </a:r>
          </a:p>
        </p:txBody>
      </p:sp>
    </p:spTree>
    <p:extLst>
      <p:ext uri="{BB962C8B-B14F-4D97-AF65-F5344CB8AC3E}">
        <p14:creationId xmlns:p14="http://schemas.microsoft.com/office/powerpoint/2010/main" val="3377107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filter() </a:t>
            </a:r>
            <a:r>
              <a:rPr lang="ko-KR" altLang="en-US" dirty="0" smtClean="0"/>
              <a:t>함수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"/>
          </p:nvPr>
        </p:nvSpPr>
        <p:spPr>
          <a:xfrm>
            <a:off x="639370" y="1683363"/>
            <a:ext cx="8153400" cy="4495800"/>
          </a:xfrm>
        </p:spPr>
        <p:txBody>
          <a:bodyPr/>
          <a:lstStyle/>
          <a:p>
            <a:r>
              <a:rPr lang="en-US" altLang="ko-KR" dirty="0"/>
              <a:t>filter() </a:t>
            </a:r>
            <a:r>
              <a:rPr lang="ko-KR" altLang="en-US" dirty="0"/>
              <a:t>함수는 특정 조건을 만족하는 요소만을 뽑는다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4684" y="2453935"/>
            <a:ext cx="7769327" cy="147732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 err="1"/>
              <a:t>def</a:t>
            </a:r>
            <a:r>
              <a:rPr lang="en-US" altLang="ko-KR" dirty="0"/>
              <a:t> </a:t>
            </a:r>
            <a:r>
              <a:rPr lang="en-US" altLang="ko-KR" dirty="0" err="1"/>
              <a:t>myfilter</a:t>
            </a:r>
            <a:r>
              <a:rPr lang="en-US" altLang="ko-KR" dirty="0"/>
              <a:t>(x):  </a:t>
            </a:r>
          </a:p>
          <a:p>
            <a:r>
              <a:rPr lang="en-US" altLang="ko-KR" dirty="0"/>
              <a:t>	return x &gt; 3  </a:t>
            </a:r>
          </a:p>
          <a:p>
            <a:endParaRPr lang="en-US" altLang="ko-KR" dirty="0"/>
          </a:p>
          <a:p>
            <a:r>
              <a:rPr lang="en-US" altLang="ko-KR" dirty="0"/>
              <a:t>result = filter(</a:t>
            </a:r>
            <a:r>
              <a:rPr lang="en-US" altLang="ko-KR" dirty="0" err="1"/>
              <a:t>myfilter</a:t>
            </a:r>
            <a:r>
              <a:rPr lang="en-US" altLang="ko-KR" dirty="0"/>
              <a:t>, (1, 2, 3, 4, 5, 6))  </a:t>
            </a:r>
          </a:p>
          <a:p>
            <a:r>
              <a:rPr lang="en-US" altLang="ko-KR" dirty="0"/>
              <a:t>print(list(result))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4684" y="4312263"/>
            <a:ext cx="7769327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[4, 5, 6]</a:t>
            </a:r>
          </a:p>
        </p:txBody>
      </p:sp>
    </p:spTree>
    <p:extLst>
      <p:ext uri="{BB962C8B-B14F-4D97-AF65-F5344CB8AC3E}">
        <p14:creationId xmlns:p14="http://schemas.microsoft.com/office/powerpoint/2010/main" val="1138612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zip() </a:t>
            </a:r>
            <a:r>
              <a:rPr lang="ko-KR" altLang="en-US" dirty="0" smtClean="0"/>
              <a:t>함수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en-US" altLang="ko-KR" dirty="0"/>
              <a:t>zip() </a:t>
            </a:r>
            <a:r>
              <a:rPr lang="ko-KR" altLang="en-US" dirty="0"/>
              <a:t>함수는 </a:t>
            </a:r>
            <a:r>
              <a:rPr lang="en-US" altLang="ko-KR" dirty="0"/>
              <a:t>2</a:t>
            </a:r>
            <a:r>
              <a:rPr lang="ko-KR" altLang="en-US" dirty="0"/>
              <a:t>개의 </a:t>
            </a:r>
            <a:r>
              <a:rPr lang="ko-KR" altLang="en-US" dirty="0" err="1"/>
              <a:t>자료형을</a:t>
            </a:r>
            <a:r>
              <a:rPr lang="ko-KR" altLang="en-US" dirty="0"/>
              <a:t> 하나로 묶어주는 함수이다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4684" y="2453935"/>
            <a:ext cx="7769327" cy="175432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&gt;&gt;&gt; numbers = [1, 2, 3, 4] </a:t>
            </a:r>
          </a:p>
          <a:p>
            <a:pPr latinLnBrk="1"/>
            <a:endParaRPr lang="en-US" altLang="ko-KR" dirty="0" smtClean="0"/>
          </a:p>
          <a:p>
            <a:pPr latinLnBrk="1"/>
            <a:r>
              <a:rPr lang="en-US" altLang="ko-KR" dirty="0" smtClean="0"/>
              <a:t>&gt;&gt;&gt; </a:t>
            </a:r>
            <a:r>
              <a:rPr lang="en-US" altLang="ko-KR" dirty="0" err="1"/>
              <a:t>slist</a:t>
            </a:r>
            <a:r>
              <a:rPr lang="en-US" altLang="ko-KR" dirty="0"/>
              <a:t> = ['one', 'two', 'three', 'four'] </a:t>
            </a:r>
          </a:p>
          <a:p>
            <a:pPr latinLnBrk="1"/>
            <a:endParaRPr lang="en-US" altLang="ko-KR" dirty="0" smtClean="0"/>
          </a:p>
          <a:p>
            <a:pPr latinLnBrk="1"/>
            <a:r>
              <a:rPr lang="en-US" altLang="ko-KR" dirty="0" smtClean="0"/>
              <a:t>&gt;&gt;&gt; </a:t>
            </a:r>
            <a:r>
              <a:rPr lang="en-US" altLang="ko-KR" dirty="0"/>
              <a:t>list(zip(numbers, </a:t>
            </a:r>
            <a:r>
              <a:rPr lang="en-US" altLang="ko-KR" dirty="0" err="1"/>
              <a:t>slist</a:t>
            </a:r>
            <a:r>
              <a:rPr lang="en-US" altLang="ko-KR" dirty="0"/>
              <a:t>))</a:t>
            </a:r>
          </a:p>
          <a:p>
            <a:pPr latinLnBrk="1"/>
            <a:r>
              <a:rPr lang="en-US" altLang="ko-KR" dirty="0"/>
              <a:t>[(1, 'one'), (2, 'two'), (3, 'three'), (4, 'four')]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184" y="4457700"/>
            <a:ext cx="64103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435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Lab: </a:t>
            </a:r>
            <a:r>
              <a:rPr lang="ko-KR" altLang="en-US" dirty="0"/>
              <a:t>내장 함수 예제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우리는 파티에 적합한 양의 </a:t>
            </a:r>
            <a:r>
              <a:rPr lang="ko-KR" altLang="en-US" dirty="0" smtClean="0"/>
              <a:t>음식을 구입하기 </a:t>
            </a:r>
            <a:r>
              <a:rPr lang="ko-KR" altLang="en-US" dirty="0"/>
              <a:t>위해서는 총 인원이 몇 명인지 알아야 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3461" y="2333685"/>
            <a:ext cx="7769327" cy="452431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/>
              <a:t>&gt;&gt;&gt; </a:t>
            </a:r>
            <a:r>
              <a:rPr lang="fr-FR" altLang="ko-KR" dirty="0" smtClean="0"/>
              <a:t>invitations </a:t>
            </a:r>
            <a:r>
              <a:rPr lang="fr-FR" altLang="ko-KR" dirty="0"/>
              <a:t>= ["Kim", "Lee", "Park", "Choi"]</a:t>
            </a:r>
          </a:p>
          <a:p>
            <a:r>
              <a:rPr lang="en-US" altLang="ko-KR" dirty="0"/>
              <a:t>&gt;&gt;&gt; </a:t>
            </a:r>
            <a:r>
              <a:rPr lang="fr-FR" altLang="ko-KR" dirty="0" smtClean="0"/>
              <a:t>persons </a:t>
            </a:r>
            <a:r>
              <a:rPr lang="fr-FR" altLang="ko-KR" dirty="0"/>
              <a:t>= [1, 3, 0, 6]</a:t>
            </a:r>
          </a:p>
          <a:p>
            <a:r>
              <a:rPr lang="en-US" altLang="ko-KR" dirty="0"/>
              <a:t>&gt;&gt;&gt; </a:t>
            </a:r>
            <a:r>
              <a:rPr lang="fr-FR" altLang="ko-KR" dirty="0" smtClean="0"/>
              <a:t>sum(persons)</a:t>
            </a:r>
          </a:p>
          <a:p>
            <a:r>
              <a:rPr lang="en-US" altLang="ko-KR" dirty="0" smtClean="0"/>
              <a:t>10</a:t>
            </a:r>
          </a:p>
          <a:p>
            <a:pPr latinLnBrk="1"/>
            <a:endParaRPr lang="en-US" altLang="ko-KR" dirty="0" smtClean="0"/>
          </a:p>
          <a:p>
            <a:pPr latinLnBrk="1"/>
            <a:r>
              <a:rPr lang="ko-KR" altLang="en-US" dirty="0" smtClean="0"/>
              <a:t>파티에 </a:t>
            </a:r>
            <a:r>
              <a:rPr lang="ko-KR" altLang="en-US" dirty="0"/>
              <a:t>한 사람이라도 오는 지를 확인해보자</a:t>
            </a:r>
            <a:r>
              <a:rPr lang="en-US" altLang="ko-KR" dirty="0"/>
              <a:t>. </a:t>
            </a:r>
            <a:r>
              <a:rPr lang="ko-KR" altLang="en-US" dirty="0"/>
              <a:t>이것은 </a:t>
            </a:r>
            <a:r>
              <a:rPr lang="en-US" altLang="ko-KR" dirty="0"/>
              <a:t>any() </a:t>
            </a:r>
            <a:r>
              <a:rPr lang="ko-KR" altLang="en-US" dirty="0"/>
              <a:t>함수로 가능하다</a:t>
            </a:r>
            <a:r>
              <a:rPr lang="en-US" altLang="ko-KR" dirty="0"/>
              <a:t>. </a:t>
            </a:r>
            <a:endParaRPr lang="ko-KR" altLang="en-US" dirty="0"/>
          </a:p>
          <a:p>
            <a:pPr latinLnBrk="1"/>
            <a:r>
              <a:rPr lang="en-US" altLang="ko-KR" dirty="0" smtClean="0"/>
              <a:t>&gt;&gt;&gt;</a:t>
            </a:r>
            <a:r>
              <a:rPr lang="ko-KR" altLang="en-US" dirty="0" smtClean="0"/>
              <a:t> </a:t>
            </a:r>
            <a:r>
              <a:rPr lang="en-US" altLang="ko-KR" dirty="0"/>
              <a:t>any(persons)</a:t>
            </a:r>
            <a:endParaRPr lang="ko-KR" altLang="en-US" dirty="0"/>
          </a:p>
          <a:p>
            <a:pPr latinLnBrk="1"/>
            <a:r>
              <a:rPr lang="en-US" altLang="ko-KR" dirty="0"/>
              <a:t>True</a:t>
            </a:r>
            <a:endParaRPr lang="ko-KR" altLang="en-US" dirty="0"/>
          </a:p>
          <a:p>
            <a:pPr latinLnBrk="1"/>
            <a:endParaRPr lang="en-US" altLang="ko-KR" dirty="0" smtClean="0"/>
          </a:p>
          <a:p>
            <a:pPr latinLnBrk="1"/>
            <a:r>
              <a:rPr lang="ko-KR" altLang="en-US" dirty="0" smtClean="0"/>
              <a:t>이번에는 </a:t>
            </a:r>
            <a:r>
              <a:rPr lang="ko-KR" altLang="en-US" dirty="0"/>
              <a:t>모든 초대받은 그룹이 전부 오는 지는 확인해보자</a:t>
            </a:r>
            <a:r>
              <a:rPr lang="en-US" altLang="ko-KR" dirty="0"/>
              <a:t>. </a:t>
            </a:r>
            <a:r>
              <a:rPr lang="ko-KR" altLang="en-US" dirty="0"/>
              <a:t>이것은 </a:t>
            </a:r>
            <a:r>
              <a:rPr lang="en-US" altLang="ko-KR" dirty="0"/>
              <a:t>all() </a:t>
            </a:r>
            <a:r>
              <a:rPr lang="ko-KR" altLang="en-US" dirty="0"/>
              <a:t>함수로 가능하다</a:t>
            </a:r>
            <a:r>
              <a:rPr lang="en-US" altLang="ko-KR" dirty="0"/>
              <a:t>. </a:t>
            </a:r>
            <a:endParaRPr lang="ko-KR" altLang="en-US" dirty="0"/>
          </a:p>
          <a:p>
            <a:pPr latinLnBrk="1"/>
            <a:r>
              <a:rPr lang="en-US" altLang="ko-KR" dirty="0"/>
              <a:t>&gt;&gt;&gt;</a:t>
            </a:r>
            <a:r>
              <a:rPr lang="ko-KR" altLang="en-US" dirty="0"/>
              <a:t> </a:t>
            </a:r>
            <a:r>
              <a:rPr lang="en-US" altLang="ko-KR" dirty="0"/>
              <a:t>all(persons)</a:t>
            </a:r>
            <a:endParaRPr lang="ko-KR" altLang="en-US" dirty="0"/>
          </a:p>
          <a:p>
            <a:pPr latinLnBrk="1"/>
            <a:r>
              <a:rPr lang="en-US" altLang="ko-KR" dirty="0"/>
              <a:t>False</a:t>
            </a:r>
            <a:endParaRPr lang="ko-KR" altLang="en-US" dirty="0"/>
          </a:p>
          <a:p>
            <a:pPr latinLnBrk="1"/>
            <a:endParaRPr lang="en-US" altLang="ko-KR" dirty="0" smtClean="0"/>
          </a:p>
          <a:p>
            <a:pPr latinLnBrk="1"/>
            <a:r>
              <a:rPr lang="ko-KR" altLang="en-US" dirty="0" smtClean="0"/>
              <a:t>가장 </a:t>
            </a:r>
            <a:r>
              <a:rPr lang="ko-KR" altLang="en-US" dirty="0"/>
              <a:t>많이 오는 그룹에는 몇 사람이나 있는지를 알아보자</a:t>
            </a:r>
            <a:r>
              <a:rPr lang="en-US" altLang="ko-KR" dirty="0"/>
              <a:t>. max()</a:t>
            </a:r>
            <a:r>
              <a:rPr lang="ko-KR" altLang="en-US" dirty="0"/>
              <a:t>로 가능하다</a:t>
            </a:r>
            <a:r>
              <a:rPr lang="en-US" altLang="ko-KR" dirty="0"/>
              <a:t>. </a:t>
            </a:r>
            <a:endParaRPr lang="ko-KR" altLang="en-US" dirty="0"/>
          </a:p>
          <a:p>
            <a:pPr latinLnBrk="1"/>
            <a:r>
              <a:rPr lang="en-US" altLang="ko-KR" dirty="0"/>
              <a:t>&gt;&gt;&gt;</a:t>
            </a:r>
            <a:r>
              <a:rPr lang="ko-KR" altLang="en-US" dirty="0"/>
              <a:t> </a:t>
            </a:r>
            <a:r>
              <a:rPr lang="en-US" altLang="ko-KR" dirty="0"/>
              <a:t>max(persons)</a:t>
            </a:r>
            <a:endParaRPr lang="ko-KR" altLang="en-US" dirty="0"/>
          </a:p>
          <a:p>
            <a:pPr latinLnBrk="1"/>
            <a:r>
              <a:rPr lang="en-US" altLang="ko-KR" dirty="0" smtClean="0"/>
              <a:t>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6642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081" y="4896097"/>
            <a:ext cx="2939433" cy="1785829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학습 목표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fontAlgn="base">
              <a:buFont typeface="Wingdings" panose="05000000000000000000" pitchFamily="2" charset="2"/>
              <a:buChar char="l"/>
            </a:pPr>
            <a:r>
              <a:rPr lang="ko-KR" altLang="en-US" dirty="0" err="1" smtClean="0"/>
              <a:t>파이썬에</a:t>
            </a:r>
            <a:r>
              <a:rPr lang="ko-KR" altLang="en-US" dirty="0" smtClean="0"/>
              <a:t> </a:t>
            </a:r>
            <a:r>
              <a:rPr lang="ko-KR" altLang="en-US" dirty="0"/>
              <a:t>내장된 내장 함수들을 살펴본다</a:t>
            </a:r>
            <a:r>
              <a:rPr lang="en-US" altLang="ko-KR" dirty="0"/>
              <a:t>. </a:t>
            </a:r>
          </a:p>
          <a:p>
            <a:pPr lvl="0" fontAlgn="base">
              <a:buFont typeface="Wingdings" panose="05000000000000000000" pitchFamily="2" charset="2"/>
              <a:buChar char="l"/>
            </a:pPr>
            <a:r>
              <a:rPr lang="ko-KR" altLang="en-US" dirty="0" err="1" smtClean="0"/>
              <a:t>람다식을</a:t>
            </a:r>
            <a:r>
              <a:rPr lang="ko-KR" altLang="en-US" dirty="0" smtClean="0"/>
              <a:t> </a:t>
            </a:r>
            <a:r>
              <a:rPr lang="ko-KR" altLang="en-US" dirty="0"/>
              <a:t>살펴본다</a:t>
            </a:r>
            <a:r>
              <a:rPr lang="en-US" altLang="ko-KR" dirty="0"/>
              <a:t>. </a:t>
            </a:r>
          </a:p>
          <a:p>
            <a:pPr lvl="0" fontAlgn="base">
              <a:buFont typeface="Wingdings" panose="05000000000000000000" pitchFamily="2" charset="2"/>
              <a:buChar char="l"/>
            </a:pPr>
            <a:r>
              <a:rPr lang="ko-KR" altLang="en-US" dirty="0" err="1" smtClean="0"/>
              <a:t>제너레이터를</a:t>
            </a:r>
            <a:r>
              <a:rPr lang="ko-KR" altLang="en-US" dirty="0" smtClean="0"/>
              <a:t> </a:t>
            </a:r>
            <a:r>
              <a:rPr lang="ko-KR" altLang="en-US" dirty="0"/>
              <a:t>시용하여 반복 가능한 객체를 작성할 수 있다</a:t>
            </a:r>
            <a:r>
              <a:rPr lang="en-US" altLang="ko-KR" dirty="0"/>
              <a:t>. </a:t>
            </a:r>
          </a:p>
          <a:p>
            <a:pPr lvl="0" fontAlgn="base">
              <a:buFont typeface="Wingdings" panose="05000000000000000000" pitchFamily="2" charset="2"/>
              <a:buChar char="l"/>
            </a:pPr>
            <a:r>
              <a:rPr lang="ko-KR" altLang="en-US" dirty="0" smtClean="0"/>
              <a:t>모듈의 </a:t>
            </a:r>
            <a:r>
              <a:rPr lang="ko-KR" altLang="en-US" dirty="0"/>
              <a:t>개념을 살펴본다</a:t>
            </a:r>
            <a:r>
              <a:rPr lang="en-US" altLang="ko-KR" dirty="0"/>
              <a:t>. </a:t>
            </a:r>
          </a:p>
          <a:p>
            <a:pPr lvl="0" fontAlgn="base">
              <a:buFont typeface="Wingdings" panose="05000000000000000000" pitchFamily="2" charset="2"/>
              <a:buChar char="l"/>
            </a:pPr>
            <a:r>
              <a:rPr lang="ko-KR" altLang="en-US" dirty="0" smtClean="0"/>
              <a:t>유용한 </a:t>
            </a:r>
            <a:r>
              <a:rPr lang="ko-KR" altLang="en-US" dirty="0"/>
              <a:t>모듈을 사용할 수 있다</a:t>
            </a:r>
            <a:r>
              <a:rPr lang="en-US" altLang="ko-K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77990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정렬과 탐색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/>
              <a:t>파이썬</a:t>
            </a:r>
            <a:r>
              <a:rPr lang="ko-KR" altLang="en-US" dirty="0"/>
              <a:t> 리스트는 </a:t>
            </a:r>
            <a:r>
              <a:rPr lang="en-US" altLang="ko-KR" dirty="0"/>
              <a:t>sort()</a:t>
            </a:r>
            <a:r>
              <a:rPr lang="ko-KR" altLang="en-US" dirty="0"/>
              <a:t>라는 </a:t>
            </a:r>
            <a:r>
              <a:rPr lang="ko-KR" altLang="en-US" dirty="0" err="1"/>
              <a:t>메소드를</a:t>
            </a:r>
            <a:r>
              <a:rPr lang="ko-KR" altLang="en-US" dirty="0"/>
              <a:t> 가지고 이 </a:t>
            </a:r>
            <a:r>
              <a:rPr lang="ko-KR" altLang="en-US" dirty="0" err="1"/>
              <a:t>메소드는</a:t>
            </a:r>
            <a:r>
              <a:rPr lang="ko-KR" altLang="en-US" dirty="0"/>
              <a:t> 리스트를 정렬된 상태로 변경한다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r>
              <a:rPr lang="en-US" altLang="ko-KR" dirty="0" smtClean="0"/>
              <a:t>sorted</a:t>
            </a:r>
            <a:r>
              <a:rPr lang="en-US" altLang="ko-KR" dirty="0"/>
              <a:t>()</a:t>
            </a:r>
            <a:r>
              <a:rPr lang="ko-KR" altLang="en-US" dirty="0"/>
              <a:t>라는 내장 함수는 반복 가능한 </a:t>
            </a:r>
            <a:r>
              <a:rPr lang="ko-KR" altLang="en-US" dirty="0" err="1"/>
              <a:t>객체로부터</a:t>
            </a:r>
            <a:r>
              <a:rPr lang="ko-KR" altLang="en-US" dirty="0"/>
              <a:t> 정렬된 리스트를 생성한다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4684" y="3270680"/>
            <a:ext cx="7769327" cy="203132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&gt;&gt;&gt; sorted([4, 2, 3, 5, 1])</a:t>
            </a:r>
          </a:p>
          <a:p>
            <a:pPr latinLnBrk="1"/>
            <a:r>
              <a:rPr lang="en-US" altLang="ko-KR" dirty="0"/>
              <a:t>[1, 2, 3, 4, 5]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 smtClean="0"/>
              <a:t>&gt;&gt;&gt; </a:t>
            </a:r>
            <a:r>
              <a:rPr lang="en-US" altLang="ko-KR" dirty="0" err="1"/>
              <a:t>myList</a:t>
            </a:r>
            <a:r>
              <a:rPr lang="en-US" altLang="ko-KR" dirty="0"/>
              <a:t> = [4, 2, 3, 5, 1]</a:t>
            </a:r>
          </a:p>
          <a:p>
            <a:pPr latinLnBrk="1"/>
            <a:r>
              <a:rPr lang="en-US" altLang="ko-KR" dirty="0"/>
              <a:t>&gt;&gt;&gt; </a:t>
            </a:r>
            <a:r>
              <a:rPr lang="en-US" altLang="ko-KR" dirty="0" err="1"/>
              <a:t>myList.sort</a:t>
            </a:r>
            <a:r>
              <a:rPr lang="en-US" altLang="ko-KR" dirty="0"/>
              <a:t>()</a:t>
            </a:r>
          </a:p>
          <a:p>
            <a:pPr latinLnBrk="1"/>
            <a:r>
              <a:rPr lang="en-US" altLang="ko-KR" dirty="0"/>
              <a:t>&gt;&gt;&gt; </a:t>
            </a:r>
            <a:r>
              <a:rPr lang="en-US" altLang="ko-KR" dirty="0" err="1"/>
              <a:t>myList</a:t>
            </a:r>
            <a:endParaRPr lang="en-US" altLang="ko-KR" dirty="0"/>
          </a:p>
          <a:p>
            <a:pPr latinLnBrk="1"/>
            <a:r>
              <a:rPr lang="en-US" altLang="ko-KR" dirty="0"/>
              <a:t>[1, 2, 3, 4, 5]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793" y="3639846"/>
            <a:ext cx="257175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520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key</a:t>
            </a:r>
            <a:r>
              <a:rPr lang="ko-KR" altLang="en-US" dirty="0" smtClean="0"/>
              <a:t> 매개변수 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정렬을 하다 보면 정렬에 사용되는 키를 개발자가 변경해주어야 하는 경우가 종종 있다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5907" y="2702509"/>
            <a:ext cx="7769327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&gt;&gt;&gt; sorted("The health know not of their health, but only the </a:t>
            </a:r>
            <a:r>
              <a:rPr lang="en-US" altLang="ko-KR" dirty="0" err="1"/>
              <a:t>sick".split</a:t>
            </a:r>
            <a:r>
              <a:rPr lang="en-US" altLang="ko-KR" dirty="0"/>
              <a:t>(), key=</a:t>
            </a:r>
            <a:r>
              <a:rPr lang="en-US" altLang="ko-KR" dirty="0" err="1"/>
              <a:t>str.lower</a:t>
            </a:r>
            <a:r>
              <a:rPr lang="en-US" altLang="ko-KR" dirty="0"/>
              <a:t>)</a:t>
            </a:r>
          </a:p>
          <a:p>
            <a:pPr latinLnBrk="1"/>
            <a:r>
              <a:rPr lang="en-US" altLang="ko-KR" dirty="0"/>
              <a:t>['but', 'health', 'health,', 'know', 'not', 'of', 'only', 'sick', 'The', 'the', 'their']</a:t>
            </a:r>
          </a:p>
        </p:txBody>
      </p:sp>
    </p:spTree>
    <p:extLst>
      <p:ext uri="{BB962C8B-B14F-4D97-AF65-F5344CB8AC3E}">
        <p14:creationId xmlns:p14="http://schemas.microsoft.com/office/powerpoint/2010/main" val="36406572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 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6928" y="2134338"/>
            <a:ext cx="7769327" cy="175432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students = [</a:t>
            </a:r>
          </a:p>
          <a:p>
            <a:pPr latinLnBrk="1"/>
            <a:r>
              <a:rPr lang="en-US" altLang="ko-KR" dirty="0"/>
              <a:t>('</a:t>
            </a:r>
            <a:r>
              <a:rPr lang="ko-KR" altLang="en-US" dirty="0"/>
              <a:t>홍길동</a:t>
            </a:r>
            <a:r>
              <a:rPr lang="en-US" altLang="ko-KR" dirty="0"/>
              <a:t>', 3.9, 20160303),</a:t>
            </a:r>
            <a:endParaRPr lang="ko-KR" altLang="en-US" dirty="0"/>
          </a:p>
          <a:p>
            <a:pPr latinLnBrk="1"/>
            <a:r>
              <a:rPr lang="en-US" altLang="ko-KR" dirty="0"/>
              <a:t>('</a:t>
            </a:r>
            <a:r>
              <a:rPr lang="ko-KR" altLang="en-US" dirty="0"/>
              <a:t>김철수</a:t>
            </a:r>
            <a:r>
              <a:rPr lang="en-US" altLang="ko-KR" dirty="0"/>
              <a:t>', 3.0, 20160302),</a:t>
            </a:r>
            <a:endParaRPr lang="ko-KR" altLang="en-US" dirty="0"/>
          </a:p>
          <a:p>
            <a:pPr latinLnBrk="1"/>
            <a:r>
              <a:rPr lang="en-US" altLang="ko-KR" dirty="0"/>
              <a:t>('</a:t>
            </a:r>
            <a:r>
              <a:rPr lang="ko-KR" altLang="en-US" dirty="0" err="1"/>
              <a:t>최자영</a:t>
            </a:r>
            <a:r>
              <a:rPr lang="en-US" altLang="ko-KR" dirty="0"/>
              <a:t>', 4.3, 20160301),</a:t>
            </a:r>
            <a:endParaRPr lang="ko-KR" altLang="en-US" dirty="0"/>
          </a:p>
          <a:p>
            <a:pPr latinLnBrk="1"/>
            <a:r>
              <a:rPr lang="en-US" altLang="ko-KR" dirty="0"/>
              <a:t>]</a:t>
            </a:r>
            <a:endParaRPr lang="ko-KR" altLang="en-US" dirty="0"/>
          </a:p>
          <a:p>
            <a:pPr latinLnBrk="1"/>
            <a:r>
              <a:rPr lang="en-US" altLang="ko-KR" dirty="0"/>
              <a:t>print(sorted(students, key=lambda student: student[2]))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6928" y="3992666"/>
            <a:ext cx="7769327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[('</a:t>
            </a:r>
            <a:r>
              <a:rPr lang="ko-KR" altLang="en-US" dirty="0" err="1"/>
              <a:t>최자영</a:t>
            </a:r>
            <a:r>
              <a:rPr lang="en-US" altLang="ko-KR" dirty="0"/>
              <a:t>', 4.3, 20160301), ('</a:t>
            </a:r>
            <a:r>
              <a:rPr lang="ko-KR" altLang="en-US" dirty="0"/>
              <a:t>김철수</a:t>
            </a:r>
            <a:r>
              <a:rPr lang="en-US" altLang="ko-KR" dirty="0"/>
              <a:t>', 3.0, 20160302), ('</a:t>
            </a:r>
            <a:r>
              <a:rPr lang="ko-KR" altLang="en-US" dirty="0"/>
              <a:t>홍길동</a:t>
            </a:r>
            <a:r>
              <a:rPr lang="en-US" altLang="ko-KR" dirty="0"/>
              <a:t>', 3.9, 20160303)]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572632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 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4684" y="1734921"/>
            <a:ext cx="7769327" cy="397031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class Student:</a:t>
            </a:r>
          </a:p>
          <a:p>
            <a:pPr latinLnBrk="1"/>
            <a:r>
              <a:rPr lang="en-US" altLang="ko-KR" dirty="0"/>
              <a:t>        </a:t>
            </a:r>
            <a:r>
              <a:rPr lang="en-US" altLang="ko-KR" dirty="0" err="1"/>
              <a:t>def</a:t>
            </a:r>
            <a:r>
              <a:rPr lang="en-US" altLang="ko-KR" dirty="0"/>
              <a:t> __</a:t>
            </a:r>
            <a:r>
              <a:rPr lang="en-US" altLang="ko-KR" dirty="0" err="1"/>
              <a:t>init</a:t>
            </a:r>
            <a:r>
              <a:rPr lang="en-US" altLang="ko-KR" dirty="0"/>
              <a:t>__(self, name, grade, number):</a:t>
            </a:r>
          </a:p>
          <a:p>
            <a:pPr latinLnBrk="1"/>
            <a:r>
              <a:rPr lang="en-US" altLang="ko-KR" dirty="0"/>
              <a:t>                self.name = name</a:t>
            </a:r>
          </a:p>
          <a:p>
            <a:pPr latinLnBrk="1"/>
            <a:r>
              <a:rPr lang="en-US" altLang="ko-KR" dirty="0"/>
              <a:t>                </a:t>
            </a:r>
            <a:r>
              <a:rPr lang="en-US" altLang="ko-KR" dirty="0" err="1"/>
              <a:t>self.grade</a:t>
            </a:r>
            <a:r>
              <a:rPr lang="en-US" altLang="ko-KR" dirty="0"/>
              <a:t> = grade</a:t>
            </a:r>
          </a:p>
          <a:p>
            <a:pPr latinLnBrk="1"/>
            <a:r>
              <a:rPr lang="en-US" altLang="ko-KR" dirty="0"/>
              <a:t>                </a:t>
            </a:r>
            <a:r>
              <a:rPr lang="en-US" altLang="ko-KR" dirty="0" err="1"/>
              <a:t>self.number</a:t>
            </a:r>
            <a:r>
              <a:rPr lang="en-US" altLang="ko-KR" dirty="0"/>
              <a:t> = number</a:t>
            </a:r>
          </a:p>
          <a:p>
            <a:pPr latinLnBrk="1"/>
            <a:r>
              <a:rPr lang="en-US" altLang="ko-KR" dirty="0"/>
              <a:t>        </a:t>
            </a:r>
            <a:r>
              <a:rPr lang="en-US" altLang="ko-KR" dirty="0" err="1"/>
              <a:t>def</a:t>
            </a:r>
            <a:r>
              <a:rPr lang="en-US" altLang="ko-KR" dirty="0"/>
              <a:t> __</a:t>
            </a:r>
            <a:r>
              <a:rPr lang="en-US" altLang="ko-KR" dirty="0" err="1"/>
              <a:t>repr</a:t>
            </a:r>
            <a:r>
              <a:rPr lang="en-US" altLang="ko-KR" dirty="0"/>
              <a:t>__(self):</a:t>
            </a:r>
          </a:p>
          <a:p>
            <a:pPr latinLnBrk="1"/>
            <a:r>
              <a:rPr lang="en-US" altLang="ko-KR" dirty="0"/>
              <a:t>                return </a:t>
            </a:r>
            <a:r>
              <a:rPr lang="en-US" altLang="ko-KR" dirty="0" err="1"/>
              <a:t>repr</a:t>
            </a:r>
            <a:r>
              <a:rPr lang="en-US" altLang="ko-KR" dirty="0"/>
              <a:t>((self.name, </a:t>
            </a:r>
            <a:r>
              <a:rPr lang="en-US" altLang="ko-KR" dirty="0" err="1"/>
              <a:t>self.grade</a:t>
            </a:r>
            <a:r>
              <a:rPr lang="en-US" altLang="ko-KR" dirty="0"/>
              <a:t>, </a:t>
            </a:r>
            <a:r>
              <a:rPr lang="en-US" altLang="ko-KR" dirty="0" err="1"/>
              <a:t>self.number</a:t>
            </a:r>
            <a:r>
              <a:rPr lang="en-US" altLang="ko-KR" dirty="0"/>
              <a:t>))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students = [</a:t>
            </a:r>
          </a:p>
          <a:p>
            <a:pPr latinLnBrk="1"/>
            <a:r>
              <a:rPr lang="en-US" altLang="ko-KR" dirty="0"/>
              <a:t>        Student('</a:t>
            </a:r>
            <a:r>
              <a:rPr lang="ko-KR" altLang="en-US" dirty="0"/>
              <a:t>홍길동</a:t>
            </a:r>
            <a:r>
              <a:rPr lang="en-US" altLang="ko-KR" dirty="0"/>
              <a:t>', 3.9, 20160303),</a:t>
            </a:r>
          </a:p>
          <a:p>
            <a:pPr latinLnBrk="1"/>
            <a:r>
              <a:rPr lang="en-US" altLang="ko-KR" dirty="0"/>
              <a:t>        Student('</a:t>
            </a:r>
            <a:r>
              <a:rPr lang="ko-KR" altLang="en-US" dirty="0"/>
              <a:t>김철수</a:t>
            </a:r>
            <a:r>
              <a:rPr lang="en-US" altLang="ko-KR" dirty="0"/>
              <a:t>', 3.0, 20160302),</a:t>
            </a:r>
          </a:p>
          <a:p>
            <a:pPr latinLnBrk="1"/>
            <a:r>
              <a:rPr lang="en-US" altLang="ko-KR" dirty="0"/>
              <a:t>        Student('</a:t>
            </a:r>
            <a:r>
              <a:rPr lang="ko-KR" altLang="en-US" dirty="0" err="1"/>
              <a:t>최자영</a:t>
            </a:r>
            <a:r>
              <a:rPr lang="en-US" altLang="ko-KR" dirty="0"/>
              <a:t>', 4.3, 20160301),</a:t>
            </a:r>
          </a:p>
          <a:p>
            <a:pPr latinLnBrk="1"/>
            <a:r>
              <a:rPr lang="en-US" altLang="ko-KR" dirty="0"/>
              <a:t>]</a:t>
            </a:r>
          </a:p>
          <a:p>
            <a:pPr latinLnBrk="1"/>
            <a:r>
              <a:rPr lang="en-US" altLang="ko-KR" dirty="0"/>
              <a:t>print(sorted(students, key=lambda student: </a:t>
            </a:r>
            <a:r>
              <a:rPr lang="en-US" altLang="ko-KR" dirty="0" err="1"/>
              <a:t>student.number</a:t>
            </a:r>
            <a:r>
              <a:rPr lang="en-US" altLang="ko-KR" dirty="0"/>
              <a:t>)  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4683" y="5936875"/>
            <a:ext cx="7769327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[('</a:t>
            </a:r>
            <a:r>
              <a:rPr lang="ko-KR" altLang="en-US" dirty="0" err="1"/>
              <a:t>최자영</a:t>
            </a:r>
            <a:r>
              <a:rPr lang="en-US" altLang="ko-KR" dirty="0"/>
              <a:t>', 4.3, 20160301), ('</a:t>
            </a:r>
            <a:r>
              <a:rPr lang="ko-KR" altLang="en-US" dirty="0"/>
              <a:t>김철수</a:t>
            </a:r>
            <a:r>
              <a:rPr lang="en-US" altLang="ko-KR" dirty="0"/>
              <a:t>', 3.0, 20160302), ('</a:t>
            </a:r>
            <a:r>
              <a:rPr lang="ko-KR" altLang="en-US" dirty="0"/>
              <a:t>홍길동</a:t>
            </a:r>
            <a:r>
              <a:rPr lang="en-US" altLang="ko-KR" dirty="0"/>
              <a:t>', 3.9, 20160303)]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10427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오름차순 정렬과 내림차순 </a:t>
            </a:r>
            <a:r>
              <a:rPr lang="ko-KR" altLang="en-US" dirty="0" smtClean="0"/>
              <a:t>정렬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4684" y="2054517"/>
            <a:ext cx="7769327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&gt;&gt;&gt; sorted(students, key=lambda student: </a:t>
            </a:r>
            <a:r>
              <a:rPr lang="en-US" altLang="ko-KR" dirty="0" err="1"/>
              <a:t>student.number</a:t>
            </a:r>
            <a:r>
              <a:rPr lang="en-US" altLang="ko-KR" dirty="0"/>
              <a:t>, reverse=True) </a:t>
            </a:r>
          </a:p>
          <a:p>
            <a:pPr latinLnBrk="1"/>
            <a:r>
              <a:rPr lang="en-US" altLang="ko-KR" dirty="0"/>
              <a:t>[('</a:t>
            </a:r>
            <a:r>
              <a:rPr lang="ko-KR" altLang="en-US" dirty="0"/>
              <a:t>홍길동</a:t>
            </a:r>
            <a:r>
              <a:rPr lang="en-US" altLang="ko-KR" dirty="0"/>
              <a:t>', 3.9, 20160303), ('</a:t>
            </a:r>
            <a:r>
              <a:rPr lang="ko-KR" altLang="en-US" dirty="0"/>
              <a:t>김철수</a:t>
            </a:r>
            <a:r>
              <a:rPr lang="en-US" altLang="ko-KR" dirty="0"/>
              <a:t>', 3.0, 20160302), ('</a:t>
            </a:r>
            <a:r>
              <a:rPr lang="ko-KR" altLang="en-US" dirty="0" err="1"/>
              <a:t>최자영</a:t>
            </a:r>
            <a:r>
              <a:rPr lang="en-US" altLang="ko-KR" dirty="0"/>
              <a:t>', 4.3, 20160301)]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248656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Lab: </a:t>
            </a:r>
            <a:r>
              <a:rPr lang="ko-KR" altLang="en-US" dirty="0"/>
              <a:t>키를 이용한 정렬 </a:t>
            </a:r>
            <a:r>
              <a:rPr lang="ko-KR" altLang="en-US" dirty="0" smtClean="0"/>
              <a:t>예제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주소록을 작성한다고 하자</a:t>
            </a:r>
            <a:r>
              <a:rPr lang="en-US" altLang="ko-KR" dirty="0"/>
              <a:t>. </a:t>
            </a:r>
            <a:r>
              <a:rPr lang="ko-KR" altLang="en-US" dirty="0"/>
              <a:t>간단하게 사람들의 이름과 나이만 저장하고자 한다</a:t>
            </a:r>
            <a:r>
              <a:rPr lang="en-US" altLang="ko-KR" dirty="0"/>
              <a:t>. </a:t>
            </a:r>
            <a:r>
              <a:rPr lang="ko-KR" altLang="en-US" dirty="0"/>
              <a:t>사람을 </a:t>
            </a:r>
            <a:r>
              <a:rPr lang="en-US" altLang="ko-KR" dirty="0"/>
              <a:t>Person </a:t>
            </a:r>
            <a:r>
              <a:rPr lang="ko-KR" altLang="en-US" dirty="0"/>
              <a:t>이라는 클래스로 나타낸다</a:t>
            </a:r>
            <a:r>
              <a:rPr lang="en-US" altLang="ko-KR" dirty="0"/>
              <a:t>. Person </a:t>
            </a:r>
            <a:r>
              <a:rPr lang="ko-KR" altLang="en-US" dirty="0"/>
              <a:t>클래스는 다음과 같은 인스턴스 변수를 가진다</a:t>
            </a:r>
            <a:r>
              <a:rPr lang="en-US" altLang="ko-KR" dirty="0"/>
              <a:t>. </a:t>
            </a:r>
            <a:endParaRPr lang="ko-KR" altLang="en-US" dirty="0"/>
          </a:p>
          <a:p>
            <a:pPr lvl="1" fontAlgn="base"/>
            <a:r>
              <a:rPr lang="en-US" altLang="ko-KR" dirty="0"/>
              <a:t>name – </a:t>
            </a:r>
            <a:r>
              <a:rPr lang="ko-KR" altLang="en-US" dirty="0"/>
              <a:t>이름을 나타낸다</a:t>
            </a:r>
            <a:r>
              <a:rPr lang="en-US" altLang="ko-KR" dirty="0"/>
              <a:t>.(</a:t>
            </a:r>
            <a:r>
              <a:rPr lang="ko-KR" altLang="en-US" dirty="0"/>
              <a:t>문자열</a:t>
            </a:r>
            <a:r>
              <a:rPr lang="en-US" altLang="ko-KR" dirty="0"/>
              <a:t>)</a:t>
            </a:r>
            <a:endParaRPr lang="ko-KR" altLang="en-US" dirty="0"/>
          </a:p>
          <a:p>
            <a:pPr lvl="1" fontAlgn="base"/>
            <a:r>
              <a:rPr lang="en-US" altLang="ko-KR" dirty="0"/>
              <a:t>age – </a:t>
            </a:r>
            <a:r>
              <a:rPr lang="ko-KR" altLang="en-US" dirty="0"/>
              <a:t>나이를 </a:t>
            </a:r>
            <a:r>
              <a:rPr lang="ko-KR" altLang="en-US" dirty="0" err="1"/>
              <a:t>나타내낸다</a:t>
            </a:r>
            <a:r>
              <a:rPr lang="en-US" altLang="ko-KR" dirty="0"/>
              <a:t>.(</a:t>
            </a:r>
            <a:r>
              <a:rPr lang="ko-KR" altLang="en-US" dirty="0"/>
              <a:t>정수형</a:t>
            </a:r>
            <a:r>
              <a:rPr lang="en-US" altLang="ko-KR" dirty="0" smtClean="0"/>
              <a:t>)</a:t>
            </a:r>
          </a:p>
          <a:p>
            <a:pPr fontAlgn="base"/>
            <a:r>
              <a:rPr lang="ko-KR" altLang="en-US" dirty="0" err="1"/>
              <a:t>나이순으로</a:t>
            </a:r>
            <a:r>
              <a:rPr lang="ko-KR" altLang="en-US" dirty="0"/>
              <a:t> 정렬하여 보여주는 프로그램을 작성하자</a:t>
            </a:r>
            <a:r>
              <a:rPr lang="en-US" altLang="ko-KR" dirty="0"/>
              <a:t>. </a:t>
            </a:r>
            <a:r>
              <a:rPr lang="ko-KR" altLang="en-US" dirty="0"/>
              <a:t>정렬의 기준의 사람의 나이이다</a:t>
            </a:r>
            <a:r>
              <a:rPr lang="en-US" altLang="ko-KR" dirty="0"/>
              <a:t>. </a:t>
            </a:r>
            <a:endParaRPr lang="ko-KR" altLang="en-US" dirty="0"/>
          </a:p>
          <a:p>
            <a:pPr fontAlgn="base"/>
            <a:endParaRPr lang="ko-KR" altLang="en-US" dirty="0"/>
          </a:p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6721" y="4534204"/>
            <a:ext cx="7769327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[&lt;</a:t>
            </a:r>
            <a:r>
              <a:rPr lang="ko-KR" altLang="en-US" dirty="0"/>
              <a:t>이름</a:t>
            </a:r>
            <a:r>
              <a:rPr lang="en-US" altLang="ko-KR" dirty="0"/>
              <a:t>: </a:t>
            </a:r>
            <a:r>
              <a:rPr lang="ko-KR" altLang="en-US" dirty="0"/>
              <a:t>홍길동</a:t>
            </a:r>
            <a:r>
              <a:rPr lang="en-US" altLang="ko-KR" dirty="0"/>
              <a:t>, </a:t>
            </a:r>
            <a:r>
              <a:rPr lang="ko-KR" altLang="en-US" dirty="0"/>
              <a:t>나이</a:t>
            </a:r>
            <a:r>
              <a:rPr lang="en-US" altLang="ko-KR" dirty="0"/>
              <a:t>: 20&gt;, &lt;</a:t>
            </a:r>
            <a:r>
              <a:rPr lang="ko-KR" altLang="en-US" dirty="0"/>
              <a:t>이름</a:t>
            </a:r>
            <a:r>
              <a:rPr lang="en-US" altLang="ko-KR" dirty="0"/>
              <a:t>: </a:t>
            </a:r>
            <a:r>
              <a:rPr lang="ko-KR" altLang="en-US" dirty="0"/>
              <a:t>김철수</a:t>
            </a:r>
            <a:r>
              <a:rPr lang="en-US" altLang="ko-KR" dirty="0"/>
              <a:t>, </a:t>
            </a:r>
            <a:r>
              <a:rPr lang="ko-KR" altLang="en-US" dirty="0"/>
              <a:t>나이</a:t>
            </a:r>
            <a:r>
              <a:rPr lang="en-US" altLang="ko-KR" dirty="0"/>
              <a:t>: 35&gt;, &lt;</a:t>
            </a:r>
            <a:r>
              <a:rPr lang="ko-KR" altLang="en-US" dirty="0"/>
              <a:t>이름</a:t>
            </a:r>
            <a:r>
              <a:rPr lang="en-US" altLang="ko-KR" dirty="0"/>
              <a:t>: </a:t>
            </a:r>
            <a:r>
              <a:rPr lang="ko-KR" altLang="en-US" dirty="0" err="1"/>
              <a:t>최자영</a:t>
            </a:r>
            <a:r>
              <a:rPr lang="en-US" altLang="ko-KR" dirty="0"/>
              <a:t>, </a:t>
            </a:r>
            <a:r>
              <a:rPr lang="ko-KR" altLang="en-US" dirty="0"/>
              <a:t>나이</a:t>
            </a:r>
            <a:r>
              <a:rPr lang="en-US" altLang="ko-KR" dirty="0"/>
              <a:t>: 38&gt;]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878965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Lab: </a:t>
            </a:r>
            <a:r>
              <a:rPr lang="ko-KR" altLang="en-US" dirty="0"/>
              <a:t>키를 이용한 정렬 </a:t>
            </a:r>
            <a:r>
              <a:rPr lang="ko-KR" altLang="en-US" dirty="0" smtClean="0"/>
              <a:t>예제 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4684" y="1734921"/>
            <a:ext cx="7769327" cy="341632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class Person(object):</a:t>
            </a:r>
          </a:p>
          <a:p>
            <a:pPr latinLnBrk="1"/>
            <a:r>
              <a:rPr lang="en-US" altLang="ko-KR" dirty="0"/>
              <a:t>     </a:t>
            </a:r>
            <a:r>
              <a:rPr lang="en-US" altLang="ko-KR" dirty="0" err="1"/>
              <a:t>def</a:t>
            </a:r>
            <a:r>
              <a:rPr lang="en-US" altLang="ko-KR" dirty="0"/>
              <a:t> __</a:t>
            </a:r>
            <a:r>
              <a:rPr lang="en-US" altLang="ko-KR" dirty="0" err="1"/>
              <a:t>init</a:t>
            </a:r>
            <a:r>
              <a:rPr lang="en-US" altLang="ko-KR" dirty="0"/>
              <a:t>__(self, name, age):</a:t>
            </a:r>
          </a:p>
          <a:p>
            <a:pPr latinLnBrk="1"/>
            <a:r>
              <a:rPr lang="en-US" altLang="ko-KR" dirty="0"/>
              <a:t>             self.name = name</a:t>
            </a:r>
          </a:p>
          <a:p>
            <a:pPr latinLnBrk="1"/>
            <a:r>
              <a:rPr lang="en-US" altLang="ko-KR" dirty="0"/>
              <a:t>             </a:t>
            </a:r>
            <a:r>
              <a:rPr lang="en-US" altLang="ko-KR" dirty="0" err="1"/>
              <a:t>self.age</a:t>
            </a:r>
            <a:r>
              <a:rPr lang="en-US" altLang="ko-KR" dirty="0"/>
              <a:t> = age</a:t>
            </a:r>
          </a:p>
          <a:p>
            <a:pPr latinLnBrk="1"/>
            <a:r>
              <a:rPr lang="en-US" altLang="ko-KR" dirty="0"/>
              <a:t>     </a:t>
            </a:r>
            <a:r>
              <a:rPr lang="en-US" altLang="ko-KR" dirty="0" err="1"/>
              <a:t>def</a:t>
            </a:r>
            <a:r>
              <a:rPr lang="en-US" altLang="ko-KR" dirty="0"/>
              <a:t> __</a:t>
            </a:r>
            <a:r>
              <a:rPr lang="en-US" altLang="ko-KR" dirty="0" err="1"/>
              <a:t>repr</a:t>
            </a:r>
            <a:r>
              <a:rPr lang="en-US" altLang="ko-KR" dirty="0"/>
              <a:t>__(self):</a:t>
            </a:r>
          </a:p>
          <a:p>
            <a:pPr latinLnBrk="1"/>
            <a:r>
              <a:rPr lang="en-US" altLang="ko-KR" dirty="0"/>
              <a:t>             return "&lt;</a:t>
            </a:r>
            <a:r>
              <a:rPr lang="ko-KR" altLang="en-US" dirty="0"/>
              <a:t>이름</a:t>
            </a:r>
            <a:r>
              <a:rPr lang="en-US" altLang="ko-KR" dirty="0"/>
              <a:t>: %s, </a:t>
            </a:r>
            <a:r>
              <a:rPr lang="ko-KR" altLang="en-US" dirty="0"/>
              <a:t>나이</a:t>
            </a:r>
            <a:r>
              <a:rPr lang="en-US" altLang="ko-KR" dirty="0"/>
              <a:t>: %s&gt;" % (self.name, </a:t>
            </a:r>
            <a:r>
              <a:rPr lang="en-US" altLang="ko-KR" dirty="0" err="1"/>
              <a:t>self.age</a:t>
            </a:r>
            <a:r>
              <a:rPr lang="en-US" altLang="ko-KR" dirty="0"/>
              <a:t>)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 err="1"/>
              <a:t>def</a:t>
            </a:r>
            <a:r>
              <a:rPr lang="en-US" altLang="ko-KR" dirty="0"/>
              <a:t> </a:t>
            </a:r>
            <a:r>
              <a:rPr lang="en-US" altLang="ko-KR" dirty="0" err="1"/>
              <a:t>keyAge</a:t>
            </a:r>
            <a:r>
              <a:rPr lang="en-US" altLang="ko-KR" dirty="0"/>
              <a:t>(person):</a:t>
            </a:r>
          </a:p>
          <a:p>
            <a:pPr latinLnBrk="1"/>
            <a:r>
              <a:rPr lang="en-US" altLang="ko-KR" dirty="0"/>
              <a:t>     return </a:t>
            </a:r>
            <a:r>
              <a:rPr lang="en-US" altLang="ko-KR" dirty="0" err="1"/>
              <a:t>person.age</a:t>
            </a:r>
            <a:endParaRPr lang="en-US" altLang="ko-KR" dirty="0"/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people = [Person("</a:t>
            </a:r>
            <a:r>
              <a:rPr lang="ko-KR" altLang="en-US" dirty="0"/>
              <a:t>홍길동</a:t>
            </a:r>
            <a:r>
              <a:rPr lang="en-US" altLang="ko-KR" dirty="0"/>
              <a:t>", 20), Person("</a:t>
            </a:r>
            <a:r>
              <a:rPr lang="ko-KR" altLang="en-US" dirty="0"/>
              <a:t>김철수</a:t>
            </a:r>
            <a:r>
              <a:rPr lang="en-US" altLang="ko-KR" dirty="0"/>
              <a:t>", 35), Person("</a:t>
            </a:r>
            <a:r>
              <a:rPr lang="ko-KR" altLang="en-US" dirty="0" err="1"/>
              <a:t>최자영</a:t>
            </a:r>
            <a:r>
              <a:rPr lang="en-US" altLang="ko-KR" dirty="0"/>
              <a:t>", 38)]</a:t>
            </a:r>
          </a:p>
          <a:p>
            <a:pPr latinLnBrk="1"/>
            <a:r>
              <a:rPr lang="en-US" altLang="ko-KR" dirty="0"/>
              <a:t>print(sorted(people, key = </a:t>
            </a:r>
            <a:r>
              <a:rPr lang="en-US" altLang="ko-KR" dirty="0" err="1"/>
              <a:t>keyAge</a:t>
            </a:r>
            <a:r>
              <a:rPr lang="en-US" altLang="ko-KR" dirty="0" smtClean="0"/>
              <a:t>))</a:t>
            </a:r>
            <a:endParaRPr lang="en-US" altLang="ko-KR" dirty="0"/>
          </a:p>
        </p:txBody>
      </p:sp>
      <p:sp>
        <p:nvSpPr>
          <p:cNvPr id="7" name="TextBox 6"/>
          <p:cNvSpPr txBox="1"/>
          <p:nvPr/>
        </p:nvSpPr>
        <p:spPr>
          <a:xfrm>
            <a:off x="804683" y="5936875"/>
            <a:ext cx="7769327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[&lt;</a:t>
            </a:r>
            <a:r>
              <a:rPr lang="ko-KR" altLang="en-US" dirty="0"/>
              <a:t>이름</a:t>
            </a:r>
            <a:r>
              <a:rPr lang="en-US" altLang="ko-KR" dirty="0"/>
              <a:t>: </a:t>
            </a:r>
            <a:r>
              <a:rPr lang="ko-KR" altLang="en-US" dirty="0"/>
              <a:t>홍길동</a:t>
            </a:r>
            <a:r>
              <a:rPr lang="en-US" altLang="ko-KR" dirty="0"/>
              <a:t>, </a:t>
            </a:r>
            <a:r>
              <a:rPr lang="ko-KR" altLang="en-US" dirty="0"/>
              <a:t>나이</a:t>
            </a:r>
            <a:r>
              <a:rPr lang="en-US" altLang="ko-KR" dirty="0"/>
              <a:t>: 20&gt;, &lt;</a:t>
            </a:r>
            <a:r>
              <a:rPr lang="ko-KR" altLang="en-US" dirty="0"/>
              <a:t>이름</a:t>
            </a:r>
            <a:r>
              <a:rPr lang="en-US" altLang="ko-KR" dirty="0"/>
              <a:t>: </a:t>
            </a:r>
            <a:r>
              <a:rPr lang="ko-KR" altLang="en-US" dirty="0"/>
              <a:t>김철수</a:t>
            </a:r>
            <a:r>
              <a:rPr lang="en-US" altLang="ko-KR" dirty="0"/>
              <a:t>, </a:t>
            </a:r>
            <a:r>
              <a:rPr lang="ko-KR" altLang="en-US" dirty="0"/>
              <a:t>나이</a:t>
            </a:r>
            <a:r>
              <a:rPr lang="en-US" altLang="ko-KR" dirty="0"/>
              <a:t>: 35&gt;, &lt;</a:t>
            </a:r>
            <a:r>
              <a:rPr lang="ko-KR" altLang="en-US" dirty="0"/>
              <a:t>이름</a:t>
            </a:r>
            <a:r>
              <a:rPr lang="en-US" altLang="ko-KR" dirty="0"/>
              <a:t>: </a:t>
            </a:r>
            <a:r>
              <a:rPr lang="ko-KR" altLang="en-US" dirty="0" err="1"/>
              <a:t>최자영</a:t>
            </a:r>
            <a:r>
              <a:rPr lang="en-US" altLang="ko-KR" dirty="0"/>
              <a:t>, </a:t>
            </a:r>
            <a:r>
              <a:rPr lang="ko-KR" altLang="en-US" dirty="0"/>
              <a:t>나이</a:t>
            </a:r>
            <a:r>
              <a:rPr lang="en-US" altLang="ko-KR" dirty="0"/>
              <a:t>: 38&gt;]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90392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람다식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/>
              <a:t>람다식는</a:t>
            </a:r>
            <a:r>
              <a:rPr lang="ko-KR" altLang="en-US" dirty="0"/>
              <a:t> 이름은 없고 몸체만 있는 함수이다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r>
              <a:rPr lang="ko-KR" altLang="en-US" dirty="0" err="1" smtClean="0"/>
              <a:t>람다식은</a:t>
            </a:r>
            <a:r>
              <a:rPr lang="ko-KR" altLang="en-US" dirty="0" smtClean="0"/>
              <a:t> </a:t>
            </a:r>
            <a:r>
              <a:rPr lang="en-US" altLang="ko-KR" b="1" dirty="0"/>
              <a:t>lambda</a:t>
            </a:r>
            <a:r>
              <a:rPr lang="ko-KR" altLang="en-US" dirty="0"/>
              <a:t> 키워드로 만들어진다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r>
              <a:rPr lang="ko-KR" altLang="en-US" dirty="0" err="1" smtClean="0"/>
              <a:t>람다식은</a:t>
            </a:r>
            <a:r>
              <a:rPr lang="ko-KR" altLang="en-US" dirty="0" smtClean="0"/>
              <a:t> </a:t>
            </a:r>
            <a:r>
              <a:rPr lang="ko-KR" altLang="en-US" dirty="0"/>
              <a:t>딱 한 번 사용하는 함수를 만드는데 사용된다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33" y="3170901"/>
            <a:ext cx="70104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7180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4682" y="2223192"/>
            <a:ext cx="7769327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f = lambda x, y: </a:t>
            </a:r>
            <a:r>
              <a:rPr lang="en-US" altLang="ko-KR" dirty="0" err="1"/>
              <a:t>x+y</a:t>
            </a:r>
            <a:r>
              <a:rPr lang="en-US" altLang="ko-KR" dirty="0"/>
              <a:t>;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print( "</a:t>
            </a:r>
            <a:r>
              <a:rPr lang="ko-KR" altLang="en-US" dirty="0"/>
              <a:t>정수의 합  </a:t>
            </a:r>
            <a:r>
              <a:rPr lang="en-US" altLang="ko-KR" dirty="0"/>
              <a:t>: ", f( 10, 20 ))</a:t>
            </a:r>
          </a:p>
          <a:p>
            <a:pPr latinLnBrk="1"/>
            <a:r>
              <a:rPr lang="en-US" altLang="ko-KR" dirty="0"/>
              <a:t>print( "</a:t>
            </a:r>
            <a:r>
              <a:rPr lang="ko-KR" altLang="en-US" dirty="0"/>
              <a:t>정수의 합  </a:t>
            </a:r>
            <a:r>
              <a:rPr lang="en-US" altLang="ko-KR" dirty="0"/>
              <a:t>: ", f( 20, 20 ))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4682" y="3735212"/>
            <a:ext cx="7769327" cy="646331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/>
              <a:t>정수의 합  </a:t>
            </a:r>
            <a:r>
              <a:rPr lang="en-US" altLang="ko-KR" dirty="0"/>
              <a:t>:  30</a:t>
            </a:r>
          </a:p>
          <a:p>
            <a:r>
              <a:rPr lang="ko-KR" altLang="en-US" dirty="0"/>
              <a:t>정수의 합  </a:t>
            </a:r>
            <a:r>
              <a:rPr lang="en-US" altLang="ko-KR" dirty="0"/>
              <a:t>:  40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4681" y="4950116"/>
            <a:ext cx="7769327" cy="147732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 err="1"/>
              <a:t>def</a:t>
            </a:r>
            <a:r>
              <a:rPr lang="en-US" altLang="ko-KR" dirty="0"/>
              <a:t> </a:t>
            </a:r>
            <a:r>
              <a:rPr lang="en-US" altLang="ko-KR" dirty="0" err="1"/>
              <a:t>get_sum</a:t>
            </a:r>
            <a:r>
              <a:rPr lang="en-US" altLang="ko-KR" dirty="0"/>
              <a:t>(x, y):</a:t>
            </a:r>
          </a:p>
          <a:p>
            <a:pPr latinLnBrk="1"/>
            <a:r>
              <a:rPr lang="en-US" altLang="ko-KR" dirty="0"/>
              <a:t>	return </a:t>
            </a:r>
            <a:r>
              <a:rPr lang="en-US" altLang="ko-KR" dirty="0" err="1"/>
              <a:t>x+y</a:t>
            </a:r>
            <a:endParaRPr lang="en-US" altLang="ko-KR" dirty="0"/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print( "</a:t>
            </a:r>
            <a:r>
              <a:rPr lang="ko-KR" altLang="en-US" dirty="0"/>
              <a:t>정수의 합  </a:t>
            </a:r>
            <a:r>
              <a:rPr lang="en-US" altLang="ko-KR" dirty="0"/>
              <a:t>: ", </a:t>
            </a:r>
            <a:r>
              <a:rPr lang="en-US" altLang="ko-KR" dirty="0" err="1"/>
              <a:t>get_sum</a:t>
            </a:r>
            <a:r>
              <a:rPr lang="en-US" altLang="ko-KR" dirty="0"/>
              <a:t>( 10, 20 ))</a:t>
            </a:r>
          </a:p>
          <a:p>
            <a:pPr latinLnBrk="1"/>
            <a:r>
              <a:rPr lang="en-US" altLang="ko-KR" dirty="0"/>
              <a:t>print( "</a:t>
            </a:r>
            <a:r>
              <a:rPr lang="ko-KR" altLang="en-US" dirty="0"/>
              <a:t>정수의 합  </a:t>
            </a:r>
            <a:r>
              <a:rPr lang="en-US" altLang="ko-KR" dirty="0"/>
              <a:t>: ", </a:t>
            </a:r>
            <a:r>
              <a:rPr lang="en-US" altLang="ko-KR" dirty="0" err="1"/>
              <a:t>get_sum</a:t>
            </a:r>
            <a:r>
              <a:rPr lang="en-US" altLang="ko-KR" dirty="0"/>
              <a:t>( 20, 20 ))</a:t>
            </a:r>
          </a:p>
        </p:txBody>
      </p:sp>
    </p:spTree>
    <p:extLst>
      <p:ext uri="{BB962C8B-B14F-4D97-AF65-F5344CB8AC3E}">
        <p14:creationId xmlns:p14="http://schemas.microsoft.com/office/powerpoint/2010/main" val="3068502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콜백</a:t>
            </a:r>
            <a:r>
              <a:rPr lang="ko-KR" altLang="en-US" dirty="0" smtClean="0"/>
              <a:t> 함수 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4680" y="1344302"/>
            <a:ext cx="7769327" cy="369331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from </a:t>
            </a:r>
            <a:r>
              <a:rPr lang="en-US" altLang="ko-KR" dirty="0" err="1"/>
              <a:t>tkinter</a:t>
            </a:r>
            <a:r>
              <a:rPr lang="en-US" altLang="ko-KR" dirty="0"/>
              <a:t> import *</a:t>
            </a:r>
          </a:p>
          <a:p>
            <a:pPr latinLnBrk="1"/>
            <a:r>
              <a:rPr lang="en-US" altLang="ko-KR" dirty="0"/>
              <a:t> </a:t>
            </a:r>
          </a:p>
          <a:p>
            <a:pPr latinLnBrk="1"/>
            <a:r>
              <a:rPr lang="en-US" altLang="ko-KR" dirty="0"/>
              <a:t>window = </a:t>
            </a:r>
            <a:r>
              <a:rPr lang="en-US" altLang="ko-KR" dirty="0" err="1"/>
              <a:t>Tk</a:t>
            </a:r>
            <a:r>
              <a:rPr lang="en-US" altLang="ko-KR" dirty="0"/>
              <a:t>()</a:t>
            </a:r>
          </a:p>
          <a:p>
            <a:pPr latinLnBrk="1"/>
            <a:r>
              <a:rPr lang="en-US" altLang="ko-KR" dirty="0"/>
              <a:t> </a:t>
            </a:r>
          </a:p>
          <a:p>
            <a:pPr latinLnBrk="1"/>
            <a:r>
              <a:rPr lang="en-US" altLang="ko-KR" dirty="0"/>
              <a:t>btn1 = Button(window, text="1 </a:t>
            </a:r>
            <a:r>
              <a:rPr lang="ko-KR" altLang="en-US" dirty="0"/>
              <a:t>출력</a:t>
            </a:r>
            <a:r>
              <a:rPr lang="en-US" altLang="ko-KR" dirty="0"/>
              <a:t>", command=lambda: print(1, "</a:t>
            </a:r>
            <a:r>
              <a:rPr lang="ko-KR" altLang="en-US" dirty="0"/>
              <a:t>버튼이 클릭</a:t>
            </a:r>
            <a:r>
              <a:rPr lang="en-US" altLang="ko-KR" dirty="0"/>
              <a:t>"))</a:t>
            </a:r>
          </a:p>
          <a:p>
            <a:pPr latinLnBrk="1"/>
            <a:r>
              <a:rPr lang="en-US" altLang="ko-KR" dirty="0"/>
              <a:t>btn1.pack(side=LEFT)</a:t>
            </a:r>
          </a:p>
          <a:p>
            <a:pPr latinLnBrk="1"/>
            <a:r>
              <a:rPr lang="en-US" altLang="ko-KR" dirty="0"/>
              <a:t>btn2 = Button(window, text="2 </a:t>
            </a:r>
            <a:r>
              <a:rPr lang="ko-KR" altLang="en-US" dirty="0"/>
              <a:t>출력</a:t>
            </a:r>
            <a:r>
              <a:rPr lang="en-US" altLang="ko-KR" dirty="0"/>
              <a:t>", command=lambda: print(2, "</a:t>
            </a:r>
            <a:r>
              <a:rPr lang="ko-KR" altLang="en-US" dirty="0"/>
              <a:t>버튼이 클릭</a:t>
            </a:r>
            <a:r>
              <a:rPr lang="en-US" altLang="ko-KR" dirty="0"/>
              <a:t>"))</a:t>
            </a:r>
          </a:p>
          <a:p>
            <a:pPr latinLnBrk="1"/>
            <a:r>
              <a:rPr lang="en-US" altLang="ko-KR" dirty="0"/>
              <a:t>btn2.pack(side=LEFT)</a:t>
            </a:r>
          </a:p>
          <a:p>
            <a:pPr latinLnBrk="1"/>
            <a:r>
              <a:rPr lang="en-US" altLang="ko-KR" dirty="0"/>
              <a:t> </a:t>
            </a:r>
          </a:p>
          <a:p>
            <a:pPr latinLnBrk="1"/>
            <a:r>
              <a:rPr lang="en-US" altLang="ko-KR" dirty="0" err="1"/>
              <a:t>quitBtn</a:t>
            </a:r>
            <a:r>
              <a:rPr lang="en-US" altLang="ko-KR" dirty="0"/>
              <a:t> = Button(window, text="QUIT", </a:t>
            </a:r>
            <a:r>
              <a:rPr lang="en-US" altLang="ko-KR" dirty="0" err="1"/>
              <a:t>fg</a:t>
            </a:r>
            <a:r>
              <a:rPr lang="en-US" altLang="ko-KR" dirty="0"/>
              <a:t>="red", command=quit)</a:t>
            </a:r>
          </a:p>
          <a:p>
            <a:pPr latinLnBrk="1"/>
            <a:r>
              <a:rPr lang="en-US" altLang="ko-KR" dirty="0" err="1"/>
              <a:t>quitBtn.pack</a:t>
            </a:r>
            <a:r>
              <a:rPr lang="en-US" altLang="ko-KR" dirty="0"/>
              <a:t>(side=LEFT)</a:t>
            </a:r>
          </a:p>
          <a:p>
            <a:pPr latinLnBrk="1"/>
            <a:r>
              <a:rPr lang="en-US" altLang="ko-KR" dirty="0"/>
              <a:t> </a:t>
            </a:r>
          </a:p>
          <a:p>
            <a:pPr latinLnBrk="1"/>
            <a:r>
              <a:rPr lang="en-US" altLang="ko-KR" dirty="0" err="1"/>
              <a:t>mainloop</a:t>
            </a:r>
            <a:r>
              <a:rPr lang="en-US" altLang="ko-KR" dirty="0"/>
              <a:t>()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4679" y="5386459"/>
            <a:ext cx="7769327" cy="92333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2 </a:t>
            </a:r>
            <a:r>
              <a:rPr lang="ko-KR" altLang="en-US" dirty="0"/>
              <a:t>버튼이 클릭</a:t>
            </a:r>
          </a:p>
          <a:p>
            <a:r>
              <a:rPr lang="en-US" altLang="ko-KR" dirty="0"/>
              <a:t>1 </a:t>
            </a:r>
            <a:r>
              <a:rPr lang="ko-KR" altLang="en-US" dirty="0"/>
              <a:t>버튼이 클릭</a:t>
            </a:r>
          </a:p>
          <a:p>
            <a:r>
              <a:rPr lang="en-US" altLang="ko-KR" dirty="0"/>
              <a:t>2 </a:t>
            </a:r>
            <a:r>
              <a:rPr lang="ko-KR" altLang="en-US" dirty="0"/>
              <a:t>버튼이 클릭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342" y="5699726"/>
            <a:ext cx="3284524" cy="95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497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내장함수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/>
              <a:t>파이썬</a:t>
            </a:r>
            <a:r>
              <a:rPr lang="ko-KR" altLang="en-US" dirty="0"/>
              <a:t> 인터프리터에는 항상 사용할 수 있는 많은 함수가 준비되어 있다</a:t>
            </a:r>
            <a:r>
              <a:rPr lang="en-US" altLang="ko-KR" dirty="0"/>
              <a:t>. </a:t>
            </a:r>
            <a:r>
              <a:rPr lang="ko-KR" altLang="en-US" dirty="0"/>
              <a:t>이러한 함수를 내장 함수라고 한다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5155" y="4392412"/>
            <a:ext cx="2952750" cy="23241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265" y="2372280"/>
            <a:ext cx="6680285" cy="318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998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map() </a:t>
            </a:r>
            <a:r>
              <a:rPr lang="ko-KR" altLang="en-US" dirty="0" smtClean="0"/>
              <a:t>함수와 </a:t>
            </a:r>
            <a:r>
              <a:rPr lang="ko-KR" altLang="en-US" dirty="0" err="1" smtClean="0"/>
              <a:t>람다식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4678" y="1885839"/>
            <a:ext cx="7769327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 err="1"/>
              <a:t>list_a</a:t>
            </a:r>
            <a:r>
              <a:rPr lang="en-US" altLang="ko-KR" dirty="0"/>
              <a:t> = [ 1, 2, 3, 4, 5 ]</a:t>
            </a:r>
          </a:p>
          <a:p>
            <a:pPr latinLnBrk="1"/>
            <a:r>
              <a:rPr lang="en-US" altLang="ko-KR" dirty="0"/>
              <a:t>f = lambda x : 2*x</a:t>
            </a:r>
          </a:p>
          <a:p>
            <a:pPr latinLnBrk="1"/>
            <a:r>
              <a:rPr lang="en-US" altLang="ko-KR" dirty="0"/>
              <a:t>result = map(f, </a:t>
            </a:r>
            <a:r>
              <a:rPr lang="en-US" altLang="ko-KR" dirty="0" err="1"/>
              <a:t>list_a</a:t>
            </a:r>
            <a:r>
              <a:rPr lang="en-US" altLang="ko-KR" dirty="0"/>
              <a:t>)</a:t>
            </a:r>
          </a:p>
          <a:p>
            <a:pPr latinLnBrk="1"/>
            <a:r>
              <a:rPr lang="en-US" altLang="ko-KR" dirty="0"/>
              <a:t>print(list(result))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4678" y="3786083"/>
            <a:ext cx="7769327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 smtClean="0"/>
              <a:t>[</a:t>
            </a:r>
            <a:r>
              <a:rPr lang="en-US" altLang="ko-KR" dirty="0"/>
              <a:t>2, 4, 6, 8, 10]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05988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filter() </a:t>
            </a:r>
            <a:r>
              <a:rPr lang="ko-KR" altLang="en-US" dirty="0" smtClean="0"/>
              <a:t>함수와 </a:t>
            </a:r>
            <a:r>
              <a:rPr lang="ko-KR" altLang="en-US" dirty="0" err="1" smtClean="0"/>
              <a:t>람다식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4678" y="1885839"/>
            <a:ext cx="7769327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 err="1"/>
              <a:t>list_a</a:t>
            </a:r>
            <a:r>
              <a:rPr lang="en-US" altLang="ko-KR" dirty="0"/>
              <a:t> = [1, 2, 3, 4, 5, 6]</a:t>
            </a:r>
          </a:p>
          <a:p>
            <a:pPr latinLnBrk="1"/>
            <a:r>
              <a:rPr lang="en-US" altLang="ko-KR" dirty="0"/>
              <a:t>result = filter(</a:t>
            </a:r>
            <a:r>
              <a:rPr lang="en-US" altLang="ko-KR" b="1" dirty="0"/>
              <a:t>lambda</a:t>
            </a:r>
            <a:r>
              <a:rPr lang="en-US" altLang="ko-KR" dirty="0"/>
              <a:t> x : x % 2 == 0, </a:t>
            </a:r>
            <a:r>
              <a:rPr lang="en-US" altLang="ko-KR" dirty="0" err="1"/>
              <a:t>list_a</a:t>
            </a:r>
            <a:r>
              <a:rPr lang="en-US" altLang="ko-KR" dirty="0"/>
              <a:t>) </a:t>
            </a:r>
          </a:p>
          <a:p>
            <a:pPr latinLnBrk="1"/>
            <a:r>
              <a:rPr lang="en-US" altLang="ko-KR" dirty="0"/>
              <a:t>print(list(result))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4678" y="3106476"/>
            <a:ext cx="7769327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[2, 4, 6]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4678" y="4408577"/>
            <a:ext cx="7769327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data = [(3, 100), (1, 200), (7, 300), (6, 400)]</a:t>
            </a:r>
          </a:p>
          <a:p>
            <a:pPr latinLnBrk="1"/>
            <a:r>
              <a:rPr lang="en-US" altLang="ko-KR" dirty="0"/>
              <a:t>sorted(data, key=</a:t>
            </a:r>
            <a:r>
              <a:rPr lang="en-US" altLang="ko-KR" b="1" dirty="0"/>
              <a:t>lambda </a:t>
            </a:r>
            <a:r>
              <a:rPr lang="en-US" altLang="ko-KR" dirty="0"/>
              <a:t>item: item[0])</a:t>
            </a:r>
          </a:p>
          <a:p>
            <a:pPr latinLnBrk="1"/>
            <a:r>
              <a:rPr lang="en-US" altLang="ko-KR" dirty="0"/>
              <a:t>print(data)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4678" y="5629214"/>
            <a:ext cx="7769327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[(3, 100), (1, 200), (7, 300), (6, 400)]</a:t>
            </a:r>
          </a:p>
        </p:txBody>
      </p:sp>
    </p:spTree>
    <p:extLst>
      <p:ext uri="{BB962C8B-B14F-4D97-AF65-F5344CB8AC3E}">
        <p14:creationId xmlns:p14="http://schemas.microsoft.com/office/powerpoint/2010/main" val="42460421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reduce() </a:t>
            </a:r>
            <a:r>
              <a:rPr lang="ko-KR" altLang="en-US" dirty="0" smtClean="0"/>
              <a:t>함수와 </a:t>
            </a:r>
            <a:r>
              <a:rPr lang="ko-KR" altLang="en-US" dirty="0" err="1" smtClean="0"/>
              <a:t>람다식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reduce(</a:t>
            </a:r>
            <a:r>
              <a:rPr lang="en-US" altLang="ko-KR" dirty="0" err="1"/>
              <a:t>func</a:t>
            </a:r>
            <a:r>
              <a:rPr lang="en-US" altLang="ko-KR" dirty="0"/>
              <a:t>, </a:t>
            </a:r>
            <a:r>
              <a:rPr lang="en-US" altLang="ko-KR" dirty="0" err="1"/>
              <a:t>seq</a:t>
            </a:r>
            <a:r>
              <a:rPr lang="en-US" altLang="ko-KR" dirty="0"/>
              <a:t>) </a:t>
            </a:r>
            <a:r>
              <a:rPr lang="ko-KR" altLang="en-US" dirty="0"/>
              <a:t>함수는 </a:t>
            </a:r>
            <a:r>
              <a:rPr lang="en-US" altLang="ko-KR" dirty="0" err="1"/>
              <a:t>func</a:t>
            </a:r>
            <a:r>
              <a:rPr lang="en-US" altLang="ko-KR" dirty="0"/>
              <a:t>() </a:t>
            </a:r>
            <a:r>
              <a:rPr lang="ko-KR" altLang="en-US" dirty="0"/>
              <a:t>함수를 시퀀스 </a:t>
            </a:r>
            <a:r>
              <a:rPr lang="en-US" altLang="ko-KR" dirty="0" err="1"/>
              <a:t>seq</a:t>
            </a:r>
            <a:r>
              <a:rPr lang="ko-KR" altLang="en-US" dirty="0"/>
              <a:t>에 연속적으로 적용하여 단일 값을 </a:t>
            </a:r>
            <a:r>
              <a:rPr lang="ko-KR" altLang="en-US" dirty="0" smtClean="0"/>
              <a:t>반환한다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775" y="2838450"/>
            <a:ext cx="582930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3754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예제 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4678" y="1885839"/>
            <a:ext cx="7769327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/>
              <a:t>import </a:t>
            </a:r>
            <a:r>
              <a:rPr lang="en-US" altLang="ko-KR" dirty="0" err="1"/>
              <a:t>functools</a:t>
            </a:r>
            <a:endParaRPr lang="en-US" altLang="ko-KR" dirty="0"/>
          </a:p>
          <a:p>
            <a:r>
              <a:rPr lang="es-ES" altLang="ko-KR" dirty="0"/>
              <a:t>result = functools.reduce(lambda x,y: x+y, [1, 2, 3, 4])</a:t>
            </a:r>
          </a:p>
          <a:p>
            <a:r>
              <a:rPr lang="en-US" altLang="ko-KR" dirty="0"/>
              <a:t>print(result)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4678" y="3106476"/>
            <a:ext cx="7769327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 smtClean="0"/>
              <a:t>10</a:t>
            </a:r>
            <a:endParaRPr lang="en-US" altLang="ko-KR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824" y="3894824"/>
            <a:ext cx="2348181" cy="215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44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Lab: </a:t>
            </a:r>
            <a:r>
              <a:rPr lang="ko-KR" altLang="en-US" dirty="0" err="1"/>
              <a:t>람다식으로</a:t>
            </a:r>
            <a:r>
              <a:rPr lang="ko-KR" altLang="en-US" dirty="0"/>
              <a:t> 온도 변환하기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/>
              <a:t>람다식과</a:t>
            </a:r>
            <a:r>
              <a:rPr lang="ko-KR" altLang="en-US" dirty="0"/>
              <a:t> </a:t>
            </a:r>
            <a:r>
              <a:rPr lang="en-US" altLang="ko-KR" dirty="0"/>
              <a:t>map() </a:t>
            </a:r>
            <a:r>
              <a:rPr lang="ko-KR" altLang="en-US" dirty="0"/>
              <a:t>함수를 사용하여서 화씨 온도를 섭씨 온도로 변환하는 명령문을 </a:t>
            </a:r>
            <a:r>
              <a:rPr lang="ko-KR" altLang="en-US" dirty="0" smtClean="0"/>
              <a:t>작성해보자</a:t>
            </a:r>
            <a:r>
              <a:rPr lang="en-US" altLang="ko-KR" dirty="0"/>
              <a:t>. </a:t>
            </a:r>
            <a:r>
              <a:rPr lang="ko-KR" altLang="en-US" dirty="0" err="1"/>
              <a:t>람다식을</a:t>
            </a:r>
            <a:r>
              <a:rPr lang="ko-KR" altLang="en-US" dirty="0"/>
              <a:t> 사용하지 않는 버전은 다음과 같다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sp>
        <p:nvSpPr>
          <p:cNvPr id="4" name="TextBox 3"/>
          <p:cNvSpPr txBox="1"/>
          <p:nvPr/>
        </p:nvSpPr>
        <p:spPr>
          <a:xfrm>
            <a:off x="807943" y="2832437"/>
            <a:ext cx="7769327" cy="203132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 err="1"/>
              <a:t>def</a:t>
            </a:r>
            <a:r>
              <a:rPr lang="en-US" altLang="ko-KR" dirty="0"/>
              <a:t> </a:t>
            </a:r>
            <a:r>
              <a:rPr lang="en-US" altLang="ko-KR" dirty="0" err="1"/>
              <a:t>celsius</a:t>
            </a:r>
            <a:r>
              <a:rPr lang="en-US" altLang="ko-KR" dirty="0"/>
              <a:t>(T):</a:t>
            </a:r>
          </a:p>
          <a:p>
            <a:r>
              <a:rPr lang="en-US" altLang="ko-KR" dirty="0"/>
              <a:t>    return (5.0/9.0)*(T-32.0)</a:t>
            </a:r>
          </a:p>
          <a:p>
            <a:endParaRPr lang="en-US" altLang="ko-KR" dirty="0"/>
          </a:p>
          <a:p>
            <a:r>
              <a:rPr lang="en-US" altLang="ko-KR" dirty="0" err="1"/>
              <a:t>f_temp</a:t>
            </a:r>
            <a:r>
              <a:rPr lang="en-US" altLang="ko-KR" dirty="0"/>
              <a:t> = [0, 10, 20, 30, 40, 50]</a:t>
            </a:r>
          </a:p>
          <a:p>
            <a:endParaRPr lang="en-US" altLang="ko-KR" dirty="0"/>
          </a:p>
          <a:p>
            <a:r>
              <a:rPr lang="en-US" altLang="ko-KR" dirty="0" err="1"/>
              <a:t>c_temp</a:t>
            </a:r>
            <a:r>
              <a:rPr lang="en-US" altLang="ko-KR" dirty="0"/>
              <a:t> = map(</a:t>
            </a:r>
            <a:r>
              <a:rPr lang="en-US" altLang="ko-KR" dirty="0" err="1"/>
              <a:t>celsius</a:t>
            </a:r>
            <a:r>
              <a:rPr lang="en-US" altLang="ko-KR" dirty="0"/>
              <a:t>, </a:t>
            </a:r>
            <a:r>
              <a:rPr lang="en-US" altLang="ko-KR" dirty="0" err="1"/>
              <a:t>f_temp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print(list(</a:t>
            </a:r>
            <a:r>
              <a:rPr lang="en-US" altLang="ko-KR" dirty="0" err="1"/>
              <a:t>c_temp</a:t>
            </a:r>
            <a:r>
              <a:rPr lang="en-US" altLang="ko-KR" dirty="0"/>
              <a:t>))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7943" y="5244762"/>
            <a:ext cx="7769327" cy="646331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[-17.77777777777778, -12.222222222222223, -6.666666666666667, -1.1111111111111112, 4.444444444444445, 10.0]</a:t>
            </a:r>
          </a:p>
        </p:txBody>
      </p:sp>
    </p:spTree>
    <p:extLst>
      <p:ext uri="{BB962C8B-B14F-4D97-AF65-F5344CB8AC3E}">
        <p14:creationId xmlns:p14="http://schemas.microsoft.com/office/powerpoint/2010/main" val="27115389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Sol: </a:t>
            </a:r>
            <a:r>
              <a:rPr lang="ko-KR" altLang="en-US" dirty="0" err="1"/>
              <a:t>람다식으로</a:t>
            </a:r>
            <a:r>
              <a:rPr lang="ko-KR" altLang="en-US" dirty="0"/>
              <a:t> 온도 변환하기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4576" y="1989058"/>
            <a:ext cx="7769327" cy="203132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/>
              <a:t>##</a:t>
            </a:r>
          </a:p>
          <a:p>
            <a:r>
              <a:rPr lang="en-US" altLang="ko-KR" dirty="0"/>
              <a:t>#	</a:t>
            </a:r>
            <a:r>
              <a:rPr lang="ko-KR" altLang="en-US" dirty="0"/>
              <a:t>이 프로그램은 </a:t>
            </a:r>
            <a:r>
              <a:rPr lang="ko-KR" altLang="en-US" dirty="0" err="1"/>
              <a:t>람다식을</a:t>
            </a:r>
            <a:r>
              <a:rPr lang="ko-KR" altLang="en-US" dirty="0"/>
              <a:t> 이용하여 온도를 변환한다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#</a:t>
            </a:r>
          </a:p>
          <a:p>
            <a:endParaRPr lang="en-US" altLang="ko-KR" dirty="0"/>
          </a:p>
          <a:p>
            <a:r>
              <a:rPr lang="en-US" altLang="ko-KR" dirty="0" err="1"/>
              <a:t>f_temp</a:t>
            </a:r>
            <a:r>
              <a:rPr lang="en-US" altLang="ko-KR" dirty="0"/>
              <a:t> = [0, 10, 20, 30, 40, 50]</a:t>
            </a:r>
          </a:p>
          <a:p>
            <a:r>
              <a:rPr lang="en-US" altLang="ko-KR" dirty="0" err="1"/>
              <a:t>c_temp</a:t>
            </a:r>
            <a:r>
              <a:rPr lang="en-US" altLang="ko-KR" dirty="0"/>
              <a:t> = map(lambda x: (5.0/9.0)*(x-32.0), </a:t>
            </a:r>
            <a:r>
              <a:rPr lang="en-US" altLang="ko-KR" dirty="0" err="1"/>
              <a:t>f_temp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print(list(</a:t>
            </a:r>
            <a:r>
              <a:rPr lang="en-US" altLang="ko-KR" dirty="0" err="1"/>
              <a:t>c_temp</a:t>
            </a:r>
            <a:r>
              <a:rPr lang="en-US" altLang="ko-KR" dirty="0"/>
              <a:t>))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4576" y="4401383"/>
            <a:ext cx="7769327" cy="646331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[-17.77777777777778, -12.222222222222223, -6.666666666666667, -1.1111111111111112, 4.444444444444445, 10.0]</a:t>
            </a:r>
          </a:p>
        </p:txBody>
      </p:sp>
    </p:spTree>
    <p:extLst>
      <p:ext uri="{BB962C8B-B14F-4D97-AF65-F5344CB8AC3E}">
        <p14:creationId xmlns:p14="http://schemas.microsoft.com/office/powerpoint/2010/main" val="10007047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Lab: </a:t>
            </a:r>
            <a:r>
              <a:rPr lang="ko-KR" altLang="en-US" dirty="0" err="1"/>
              <a:t>람다식으로</a:t>
            </a:r>
            <a:r>
              <a:rPr lang="ko-KR" altLang="en-US" dirty="0"/>
              <a:t> </a:t>
            </a:r>
            <a:r>
              <a:rPr lang="ko-KR" altLang="en-US" dirty="0" smtClean="0"/>
              <a:t>데이터 처리하기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 smtClean="0"/>
              <a:t>아래의 데이터를 </a:t>
            </a:r>
            <a:r>
              <a:rPr lang="ko-KR" altLang="en-US" dirty="0"/>
              <a:t>처리하여서 </a:t>
            </a:r>
            <a:r>
              <a:rPr lang="en-US" altLang="ko-KR" dirty="0"/>
              <a:t>2</a:t>
            </a:r>
            <a:r>
              <a:rPr lang="ko-KR" altLang="en-US" dirty="0"/>
              <a:t>개의 </a:t>
            </a:r>
            <a:r>
              <a:rPr lang="ko-KR" altLang="en-US" dirty="0" err="1"/>
              <a:t>튜플이</a:t>
            </a:r>
            <a:r>
              <a:rPr lang="ko-KR" altLang="en-US" dirty="0"/>
              <a:t> 저장된 리스트를 반환하는 프로그램을 작성하라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7943" y="2530596"/>
            <a:ext cx="7769327" cy="147732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ko-KR" altLang="en-US" dirty="0"/>
              <a:t>주문 번호		물품	수량	품목 당 가격</a:t>
            </a:r>
          </a:p>
          <a:p>
            <a:r>
              <a:rPr lang="en-US" altLang="ko-KR" dirty="0"/>
              <a:t>1 		"</a:t>
            </a:r>
            <a:r>
              <a:rPr lang="ko-KR" altLang="en-US" dirty="0"/>
              <a:t>재킷</a:t>
            </a:r>
            <a:r>
              <a:rPr lang="en-US" altLang="ko-KR" dirty="0"/>
              <a:t>" 	5	120000 </a:t>
            </a:r>
          </a:p>
          <a:p>
            <a:r>
              <a:rPr lang="en-US" altLang="ko-KR" dirty="0"/>
              <a:t>2		"</a:t>
            </a:r>
            <a:r>
              <a:rPr lang="ko-KR" altLang="en-US" dirty="0"/>
              <a:t>셔츠</a:t>
            </a:r>
            <a:r>
              <a:rPr lang="en-US" altLang="ko-KR" dirty="0"/>
              <a:t>"	6	24000 </a:t>
            </a:r>
          </a:p>
          <a:p>
            <a:r>
              <a:rPr lang="en-US" altLang="ko-KR" dirty="0"/>
              <a:t>3		"</a:t>
            </a:r>
            <a:r>
              <a:rPr lang="ko-KR" altLang="en-US" dirty="0"/>
              <a:t>바지</a:t>
            </a:r>
            <a:r>
              <a:rPr lang="en-US" altLang="ko-KR" dirty="0"/>
              <a:t>"	3	50000</a:t>
            </a:r>
          </a:p>
          <a:p>
            <a:r>
              <a:rPr lang="en-US" altLang="ko-KR" dirty="0"/>
              <a:t>4		"</a:t>
            </a:r>
            <a:r>
              <a:rPr lang="ko-KR" altLang="en-US" dirty="0"/>
              <a:t>코트</a:t>
            </a:r>
            <a:r>
              <a:rPr lang="en-US" altLang="ko-KR" dirty="0"/>
              <a:t>"	6	300000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4684" y="4405630"/>
            <a:ext cx="7769327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[('1', 600000), ('2', 144000), ('3', 150000), ('4', 1800000)]</a:t>
            </a:r>
          </a:p>
        </p:txBody>
      </p:sp>
    </p:spTree>
    <p:extLst>
      <p:ext uri="{BB962C8B-B14F-4D97-AF65-F5344CB8AC3E}">
        <p14:creationId xmlns:p14="http://schemas.microsoft.com/office/powerpoint/2010/main" val="19520998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Sol: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4576" y="1989058"/>
            <a:ext cx="7769327" cy="286232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/>
              <a:t>##</a:t>
            </a:r>
          </a:p>
          <a:p>
            <a:r>
              <a:rPr lang="en-US" altLang="ko-KR" dirty="0"/>
              <a:t>#	</a:t>
            </a:r>
            <a:r>
              <a:rPr lang="ko-KR" altLang="en-US" dirty="0"/>
              <a:t>이 프로그램은 </a:t>
            </a:r>
            <a:r>
              <a:rPr lang="ko-KR" altLang="en-US" dirty="0" err="1"/>
              <a:t>람다식을</a:t>
            </a:r>
            <a:r>
              <a:rPr lang="ko-KR" altLang="en-US" dirty="0"/>
              <a:t> 이용하여 주문을 처리한다</a:t>
            </a:r>
            <a:r>
              <a:rPr lang="en-US" altLang="ko-KR" dirty="0"/>
              <a:t>.  </a:t>
            </a:r>
          </a:p>
          <a:p>
            <a:r>
              <a:rPr lang="en-US" altLang="ko-KR" dirty="0"/>
              <a:t>#</a:t>
            </a:r>
          </a:p>
          <a:p>
            <a:r>
              <a:rPr lang="en-US" altLang="ko-KR" dirty="0"/>
              <a:t>orders = [ ["1", "</a:t>
            </a:r>
            <a:r>
              <a:rPr lang="ko-KR" altLang="en-US" dirty="0"/>
              <a:t>재킷</a:t>
            </a:r>
            <a:r>
              <a:rPr lang="en-US" altLang="ko-KR" dirty="0"/>
              <a:t>", 5, 120000], </a:t>
            </a:r>
          </a:p>
          <a:p>
            <a:r>
              <a:rPr lang="en-US" altLang="ko-KR" dirty="0"/>
              <a:t>           ["2", "</a:t>
            </a:r>
            <a:r>
              <a:rPr lang="ko-KR" altLang="en-US" dirty="0"/>
              <a:t>셔츠</a:t>
            </a:r>
            <a:r>
              <a:rPr lang="en-US" altLang="ko-KR" dirty="0"/>
              <a:t>", 6, 24000], </a:t>
            </a:r>
          </a:p>
          <a:p>
            <a:r>
              <a:rPr lang="en-US" altLang="ko-KR" dirty="0"/>
              <a:t>           ["3", "</a:t>
            </a:r>
            <a:r>
              <a:rPr lang="ko-KR" altLang="en-US" dirty="0"/>
              <a:t>바지</a:t>
            </a:r>
            <a:r>
              <a:rPr lang="en-US" altLang="ko-KR" dirty="0"/>
              <a:t>", 3, 50000],</a:t>
            </a:r>
          </a:p>
          <a:p>
            <a:r>
              <a:rPr lang="en-US" altLang="ko-KR" dirty="0"/>
              <a:t>           ["4", "</a:t>
            </a:r>
            <a:r>
              <a:rPr lang="ko-KR" altLang="en-US" dirty="0"/>
              <a:t>코트</a:t>
            </a:r>
            <a:r>
              <a:rPr lang="en-US" altLang="ko-KR" dirty="0"/>
              <a:t>", 6, 300000] ]</a:t>
            </a:r>
          </a:p>
          <a:p>
            <a:endParaRPr lang="en-US" altLang="ko-KR" dirty="0"/>
          </a:p>
          <a:p>
            <a:r>
              <a:rPr lang="en-US" altLang="ko-KR" dirty="0"/>
              <a:t>result = list(map(lambda x: (x[0], x[2] * x[3]), orders))</a:t>
            </a:r>
          </a:p>
          <a:p>
            <a:r>
              <a:rPr lang="en-US" altLang="ko-KR" dirty="0"/>
              <a:t>print(result)</a:t>
            </a:r>
          </a:p>
        </p:txBody>
      </p:sp>
    </p:spTree>
    <p:extLst>
      <p:ext uri="{BB962C8B-B14F-4D97-AF65-F5344CB8AC3E}">
        <p14:creationId xmlns:p14="http://schemas.microsoft.com/office/powerpoint/2010/main" val="27330571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/>
              <a:t>파이썬에서는</a:t>
            </a:r>
            <a:r>
              <a:rPr lang="ko-KR" altLang="en-US" dirty="0"/>
              <a:t> </a:t>
            </a:r>
            <a:r>
              <a:rPr lang="en-US" altLang="ko-KR" dirty="0"/>
              <a:t>for </a:t>
            </a:r>
            <a:r>
              <a:rPr lang="ko-KR" altLang="en-US" dirty="0"/>
              <a:t>루프와 함께 사용할 수 있는 여러 종류의 객체가 있으며 이들 객체는 </a:t>
            </a:r>
            <a:r>
              <a:rPr lang="ko-KR" altLang="en-US" b="1" dirty="0" err="1"/>
              <a:t>이터러블</a:t>
            </a:r>
            <a:r>
              <a:rPr lang="ko-KR" altLang="en-US" b="1" dirty="0"/>
              <a:t> 객체 </a:t>
            </a:r>
            <a:r>
              <a:rPr lang="en-US" altLang="ko-KR" b="1" dirty="0"/>
              <a:t>(</a:t>
            </a:r>
            <a:r>
              <a:rPr lang="en-US" altLang="ko-KR" b="1" dirty="0" err="1"/>
              <a:t>iterable</a:t>
            </a:r>
            <a:r>
              <a:rPr lang="en-US" altLang="ko-KR" b="1" dirty="0"/>
              <a:t> object)</a:t>
            </a:r>
            <a:r>
              <a:rPr lang="ko-KR" altLang="en-US" dirty="0"/>
              <a:t>이라고 불린다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 err="1"/>
              <a:t>이터레이터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275" y="2837201"/>
            <a:ext cx="550545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1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altLang="ko-KR" dirty="0"/>
              <a:t>__</a:t>
            </a:r>
            <a:r>
              <a:rPr lang="en-US" altLang="ko-KR" dirty="0" err="1"/>
              <a:t>iter</a:t>
            </a:r>
            <a:r>
              <a:rPr lang="en-US" altLang="ko-KR" dirty="0"/>
              <a:t>__ ()</a:t>
            </a:r>
            <a:r>
              <a:rPr lang="ko-KR" altLang="en-US" dirty="0"/>
              <a:t>은 </a:t>
            </a:r>
            <a:r>
              <a:rPr lang="ko-KR" altLang="en-US" dirty="0" err="1"/>
              <a:t>이터러블</a:t>
            </a:r>
            <a:r>
              <a:rPr lang="ko-KR" altLang="en-US" dirty="0"/>
              <a:t> 객체 자신을 반환한다</a:t>
            </a:r>
            <a:r>
              <a:rPr lang="en-US" altLang="ko-KR" dirty="0"/>
              <a:t>. </a:t>
            </a:r>
            <a:endParaRPr lang="ko-KR" altLang="en-US" dirty="0"/>
          </a:p>
          <a:p>
            <a:pPr lvl="0" fontAlgn="base"/>
            <a:r>
              <a:rPr lang="en-US" altLang="ko-KR" dirty="0"/>
              <a:t>__next__ ()</a:t>
            </a:r>
            <a:r>
              <a:rPr lang="ko-KR" altLang="en-US" dirty="0"/>
              <a:t>은 다음 반복을 위한 값을 반환한다</a:t>
            </a:r>
            <a:r>
              <a:rPr lang="en-US" altLang="ko-KR" dirty="0"/>
              <a:t>. </a:t>
            </a:r>
            <a:r>
              <a:rPr lang="ko-KR" altLang="en-US" dirty="0"/>
              <a:t>만약 더 이상의 값이 없으면 </a:t>
            </a:r>
            <a:r>
              <a:rPr lang="en-US" altLang="ko-KR" dirty="0" err="1"/>
              <a:t>StopIteration</a:t>
            </a:r>
            <a:r>
              <a:rPr lang="en-US" altLang="ko-KR" dirty="0"/>
              <a:t> </a:t>
            </a:r>
            <a:r>
              <a:rPr lang="ko-KR" altLang="en-US" dirty="0"/>
              <a:t>예외를 발생하면 된다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effectLst/>
              </a:rPr>
              <a:t>객체가 </a:t>
            </a:r>
            <a:r>
              <a:rPr lang="ko-KR" altLang="en-US" dirty="0" err="1">
                <a:effectLst/>
              </a:rPr>
              <a:t>이터러블</a:t>
            </a:r>
            <a:r>
              <a:rPr lang="ko-KR" altLang="en-US" dirty="0">
                <a:effectLst/>
              </a:rPr>
              <a:t> 객체가 </a:t>
            </a:r>
            <a:r>
              <a:rPr lang="ko-KR" altLang="en-US" dirty="0" smtClean="0">
                <a:effectLst/>
              </a:rPr>
              <a:t>되려면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417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abs() </a:t>
            </a:r>
            <a:r>
              <a:rPr lang="ko-KR" altLang="en-US" dirty="0" smtClean="0"/>
              <a:t>함수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abs() </a:t>
            </a:r>
            <a:r>
              <a:rPr lang="ko-KR" altLang="en-US" dirty="0"/>
              <a:t>함수는 숫자의 절대값을 반환하는 데 사용된다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4684" y="2320771"/>
            <a:ext cx="7769327" cy="203132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&gt;&gt;&gt; </a:t>
            </a:r>
            <a:r>
              <a:rPr lang="en-US" altLang="ko-KR" dirty="0" err="1"/>
              <a:t>i</a:t>
            </a:r>
            <a:r>
              <a:rPr lang="en-US" altLang="ko-KR" dirty="0"/>
              <a:t> = -20  </a:t>
            </a:r>
          </a:p>
          <a:p>
            <a:pPr latinLnBrk="1"/>
            <a:r>
              <a:rPr lang="en-US" altLang="ko-KR" dirty="0"/>
              <a:t>&gt;&gt;&gt; abs(</a:t>
            </a:r>
            <a:r>
              <a:rPr lang="en-US" altLang="ko-KR" dirty="0" err="1"/>
              <a:t>i</a:t>
            </a:r>
            <a:r>
              <a:rPr lang="en-US" altLang="ko-KR" dirty="0"/>
              <a:t>)</a:t>
            </a:r>
          </a:p>
          <a:p>
            <a:pPr latinLnBrk="1"/>
            <a:r>
              <a:rPr lang="en-US" altLang="ko-KR" dirty="0"/>
              <a:t>20 </a:t>
            </a:r>
          </a:p>
          <a:p>
            <a:pPr latinLnBrk="1"/>
            <a:r>
              <a:rPr lang="en-US" altLang="ko-KR" dirty="0"/>
              <a:t> </a:t>
            </a:r>
          </a:p>
          <a:p>
            <a:pPr latinLnBrk="1"/>
            <a:r>
              <a:rPr lang="en-US" altLang="ko-KR" dirty="0"/>
              <a:t>&gt;&gt;&gt; f = -30.92  </a:t>
            </a:r>
          </a:p>
          <a:p>
            <a:pPr latinLnBrk="1"/>
            <a:r>
              <a:rPr lang="en-US" altLang="ko-KR" dirty="0"/>
              <a:t>&gt;&gt;&gt; abs(f)</a:t>
            </a:r>
          </a:p>
          <a:p>
            <a:pPr latinLnBrk="1"/>
            <a:r>
              <a:rPr lang="en-US" altLang="ko-KR" dirty="0"/>
              <a:t>30.92 </a:t>
            </a:r>
          </a:p>
        </p:txBody>
      </p:sp>
    </p:spTree>
    <p:extLst>
      <p:ext uri="{BB962C8B-B14F-4D97-AF65-F5344CB8AC3E}">
        <p14:creationId xmlns:p14="http://schemas.microsoft.com/office/powerpoint/2010/main" val="19227239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0303" y="1348352"/>
            <a:ext cx="7927382" cy="507831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class </a:t>
            </a:r>
            <a:r>
              <a:rPr lang="en-US" altLang="ko-KR" dirty="0" err="1"/>
              <a:t>MyCounter</a:t>
            </a:r>
            <a:r>
              <a:rPr lang="en-US" altLang="ko-KR" dirty="0"/>
              <a:t>(object):</a:t>
            </a:r>
          </a:p>
          <a:p>
            <a:r>
              <a:rPr lang="en-US" altLang="ko-KR" dirty="0"/>
              <a:t>    # </a:t>
            </a:r>
            <a:r>
              <a:rPr lang="ko-KR" altLang="en-US" dirty="0" err="1"/>
              <a:t>생성자</a:t>
            </a:r>
            <a:r>
              <a:rPr lang="ko-KR" altLang="en-US" dirty="0"/>
              <a:t> </a:t>
            </a:r>
            <a:r>
              <a:rPr lang="ko-KR" altLang="en-US" dirty="0" err="1"/>
              <a:t>메소드를</a:t>
            </a:r>
            <a:r>
              <a:rPr lang="ko-KR" altLang="en-US" dirty="0"/>
              <a:t> 정의한다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    </a:t>
            </a:r>
            <a:r>
              <a:rPr lang="en-US" altLang="ko-KR" dirty="0" err="1"/>
              <a:t>def</a:t>
            </a:r>
            <a:r>
              <a:rPr lang="en-US" altLang="ko-KR" dirty="0"/>
              <a:t> __</a:t>
            </a:r>
            <a:r>
              <a:rPr lang="en-US" altLang="ko-KR" dirty="0" err="1"/>
              <a:t>init</a:t>
            </a:r>
            <a:r>
              <a:rPr lang="en-US" altLang="ko-KR" dirty="0"/>
              <a:t>__(self, low, high):</a:t>
            </a:r>
          </a:p>
          <a:p>
            <a:r>
              <a:rPr lang="en-US" altLang="ko-KR" dirty="0"/>
              <a:t>        </a:t>
            </a:r>
            <a:r>
              <a:rPr lang="en-US" altLang="ko-KR" dirty="0" err="1"/>
              <a:t>self.current</a:t>
            </a:r>
            <a:r>
              <a:rPr lang="en-US" altLang="ko-KR" dirty="0"/>
              <a:t> = low</a:t>
            </a:r>
          </a:p>
          <a:p>
            <a:r>
              <a:rPr lang="en-US" altLang="ko-KR" dirty="0"/>
              <a:t>        </a:t>
            </a:r>
            <a:r>
              <a:rPr lang="en-US" altLang="ko-KR" dirty="0" err="1"/>
              <a:t>self.high</a:t>
            </a:r>
            <a:r>
              <a:rPr lang="en-US" altLang="ko-KR" dirty="0"/>
              <a:t> = high</a:t>
            </a:r>
          </a:p>
          <a:p>
            <a:endParaRPr lang="en-US" altLang="ko-KR" dirty="0"/>
          </a:p>
          <a:p>
            <a:r>
              <a:rPr lang="en-US" altLang="ko-KR" dirty="0"/>
              <a:t>    # </a:t>
            </a:r>
            <a:r>
              <a:rPr lang="ko-KR" altLang="en-US" dirty="0" err="1"/>
              <a:t>이터레이터</a:t>
            </a:r>
            <a:r>
              <a:rPr lang="ko-KR" altLang="en-US" dirty="0"/>
              <a:t> 객체로서 자신을 반환한다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    </a:t>
            </a:r>
            <a:r>
              <a:rPr lang="en-US" altLang="ko-KR" dirty="0" err="1"/>
              <a:t>def</a:t>
            </a:r>
            <a:r>
              <a:rPr lang="en-US" altLang="ko-KR" dirty="0"/>
              <a:t> __</a:t>
            </a:r>
            <a:r>
              <a:rPr lang="en-US" altLang="ko-KR" dirty="0" err="1"/>
              <a:t>iter</a:t>
            </a:r>
            <a:r>
              <a:rPr lang="en-US" altLang="ko-KR" dirty="0"/>
              <a:t>__(self):</a:t>
            </a:r>
          </a:p>
          <a:p>
            <a:r>
              <a:rPr lang="en-US" altLang="ko-KR" dirty="0"/>
              <a:t>        return self</a:t>
            </a:r>
          </a:p>
          <a:p>
            <a:endParaRPr lang="en-US" altLang="ko-KR" dirty="0"/>
          </a:p>
          <a:p>
            <a:r>
              <a:rPr lang="en-US" altLang="ko-KR" dirty="0"/>
              <a:t>    </a:t>
            </a:r>
            <a:r>
              <a:rPr lang="en-US" altLang="ko-KR" dirty="0" err="1"/>
              <a:t>def</a:t>
            </a:r>
            <a:r>
              <a:rPr lang="en-US" altLang="ko-KR" dirty="0"/>
              <a:t> __next__(self):</a:t>
            </a:r>
          </a:p>
          <a:p>
            <a:r>
              <a:rPr lang="en-US" altLang="ko-KR" dirty="0"/>
              <a:t>        # current</a:t>
            </a:r>
            <a:r>
              <a:rPr lang="ko-KR" altLang="en-US" dirty="0"/>
              <a:t>가 </a:t>
            </a:r>
            <a:r>
              <a:rPr lang="en-US" altLang="ko-KR" dirty="0"/>
              <a:t>high </a:t>
            </a:r>
            <a:r>
              <a:rPr lang="ko-KR" altLang="en-US" dirty="0"/>
              <a:t>보다 크면 </a:t>
            </a:r>
            <a:r>
              <a:rPr lang="en-US" altLang="ko-KR" dirty="0" err="1"/>
              <a:t>StopIteration</a:t>
            </a:r>
            <a:r>
              <a:rPr lang="en-US" altLang="ko-KR" dirty="0"/>
              <a:t> </a:t>
            </a:r>
            <a:r>
              <a:rPr lang="ko-KR" altLang="en-US" dirty="0"/>
              <a:t>예외를 발생한다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       # current</a:t>
            </a:r>
            <a:r>
              <a:rPr lang="ko-KR" altLang="en-US" dirty="0"/>
              <a:t>가 </a:t>
            </a:r>
            <a:r>
              <a:rPr lang="en-US" altLang="ko-KR" dirty="0"/>
              <a:t>high </a:t>
            </a:r>
            <a:r>
              <a:rPr lang="ko-KR" altLang="en-US" dirty="0"/>
              <a:t>보다 작으면 다음 값을 반환한다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        if </a:t>
            </a:r>
            <a:r>
              <a:rPr lang="en-US" altLang="ko-KR" dirty="0" err="1"/>
              <a:t>self.current</a:t>
            </a:r>
            <a:r>
              <a:rPr lang="en-US" altLang="ko-KR" dirty="0"/>
              <a:t> &gt; </a:t>
            </a:r>
            <a:r>
              <a:rPr lang="en-US" altLang="ko-KR" dirty="0" err="1"/>
              <a:t>self.high</a:t>
            </a:r>
            <a:r>
              <a:rPr lang="en-US" altLang="ko-KR" dirty="0"/>
              <a:t>:</a:t>
            </a:r>
          </a:p>
          <a:p>
            <a:r>
              <a:rPr lang="en-US" altLang="ko-KR" dirty="0"/>
              <a:t>            raise </a:t>
            </a:r>
            <a:r>
              <a:rPr lang="en-US" altLang="ko-KR" dirty="0" err="1"/>
              <a:t>StopIteration</a:t>
            </a:r>
            <a:endParaRPr lang="en-US" altLang="ko-KR" dirty="0"/>
          </a:p>
          <a:p>
            <a:r>
              <a:rPr lang="en-US" altLang="ko-KR" dirty="0"/>
              <a:t>        else:</a:t>
            </a:r>
          </a:p>
          <a:p>
            <a:r>
              <a:rPr lang="en-US" altLang="ko-KR" dirty="0"/>
              <a:t>            </a:t>
            </a:r>
            <a:r>
              <a:rPr lang="en-US" altLang="ko-KR" dirty="0" err="1"/>
              <a:t>self.current</a:t>
            </a:r>
            <a:r>
              <a:rPr lang="en-US" altLang="ko-KR" dirty="0"/>
              <a:t> += 1</a:t>
            </a:r>
          </a:p>
          <a:p>
            <a:r>
              <a:rPr lang="en-US" altLang="ko-KR" dirty="0"/>
              <a:t>            return </a:t>
            </a:r>
            <a:r>
              <a:rPr lang="en-US" altLang="ko-KR" dirty="0" err="1"/>
              <a:t>self.current</a:t>
            </a:r>
            <a:r>
              <a:rPr lang="en-US" altLang="ko-KR" dirty="0"/>
              <a:t> - 1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478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0303" y="1730092"/>
            <a:ext cx="7927382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da-DK" altLang="ko-KR" dirty="0"/>
              <a:t>c = MyCounter(1, 10)</a:t>
            </a:r>
          </a:p>
          <a:p>
            <a:r>
              <a:rPr lang="da-DK" altLang="ko-KR" dirty="0"/>
              <a:t>for i in c:</a:t>
            </a:r>
          </a:p>
          <a:p>
            <a:r>
              <a:rPr lang="da-DK" altLang="ko-KR" dirty="0"/>
              <a:t>	print(i, end=' ')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70303" y="2825858"/>
            <a:ext cx="7927382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1 2 3 4 5 6 7 8 9 10 </a:t>
            </a:r>
          </a:p>
        </p:txBody>
      </p:sp>
    </p:spTree>
    <p:extLst>
      <p:ext uri="{BB962C8B-B14F-4D97-AF65-F5344CB8AC3E}">
        <p14:creationId xmlns:p14="http://schemas.microsoft.com/office/powerpoint/2010/main" val="43447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1" dirty="0" err="1"/>
              <a:t>제너레이터</a:t>
            </a:r>
            <a:r>
              <a:rPr lang="en-US" altLang="ko-KR" b="1" dirty="0"/>
              <a:t>(generators)</a:t>
            </a:r>
            <a:r>
              <a:rPr lang="ko-KR" altLang="en-US" dirty="0"/>
              <a:t>는 키워드 </a:t>
            </a:r>
            <a:r>
              <a:rPr lang="en-US" altLang="ko-KR" dirty="0"/>
              <a:t>yield</a:t>
            </a:r>
            <a:r>
              <a:rPr lang="ko-KR" altLang="en-US" dirty="0"/>
              <a:t>를 사용하여서 </a:t>
            </a:r>
            <a:r>
              <a:rPr lang="ko-KR" altLang="en-US" dirty="0" err="1"/>
              <a:t>함수로부터</a:t>
            </a:r>
            <a:r>
              <a:rPr lang="ko-KR" altLang="en-US" dirty="0"/>
              <a:t> </a:t>
            </a:r>
            <a:r>
              <a:rPr lang="ko-KR" altLang="en-US" dirty="0" err="1"/>
              <a:t>이터레이터를</a:t>
            </a:r>
            <a:r>
              <a:rPr lang="ko-KR" altLang="en-US" dirty="0"/>
              <a:t> 생성하는 하나의 방법이다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>
                <a:effectLst/>
              </a:rPr>
              <a:t>제너레이터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8562" y="2880574"/>
            <a:ext cx="7927382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 err="1"/>
              <a:t>def</a:t>
            </a:r>
            <a:r>
              <a:rPr lang="en-US" altLang="ko-KR" dirty="0"/>
              <a:t> </a:t>
            </a:r>
            <a:r>
              <a:rPr lang="en-US" altLang="ko-KR" dirty="0" err="1"/>
              <a:t>myGenerator</a:t>
            </a:r>
            <a:r>
              <a:rPr lang="en-US" altLang="ko-KR" dirty="0"/>
              <a:t>():</a:t>
            </a:r>
          </a:p>
          <a:p>
            <a:r>
              <a:rPr lang="en-US" altLang="ko-KR" dirty="0"/>
              <a:t>     yield 'first'</a:t>
            </a:r>
          </a:p>
          <a:p>
            <a:r>
              <a:rPr lang="en-US" altLang="ko-KR" dirty="0"/>
              <a:t>     yield 'second'</a:t>
            </a:r>
          </a:p>
          <a:p>
            <a:r>
              <a:rPr lang="en-US" altLang="ko-KR" dirty="0"/>
              <a:t>     yield 'third'</a:t>
            </a:r>
            <a:endParaRPr lang="da-DK" altLang="ko-KR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515" y="4229100"/>
            <a:ext cx="465772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0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6059" y="1914040"/>
            <a:ext cx="7927382" cy="203132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 err="1"/>
              <a:t>def</a:t>
            </a:r>
            <a:r>
              <a:rPr lang="en-US" altLang="ko-KR" dirty="0"/>
              <a:t> </a:t>
            </a:r>
            <a:r>
              <a:rPr lang="en-US" altLang="ko-KR" dirty="0" err="1"/>
              <a:t>myGenerator</a:t>
            </a:r>
            <a:r>
              <a:rPr lang="en-US" altLang="ko-KR" dirty="0"/>
              <a:t>():</a:t>
            </a:r>
          </a:p>
          <a:p>
            <a:r>
              <a:rPr lang="en-US" altLang="ko-KR" dirty="0"/>
              <a:t>     yield 'first'</a:t>
            </a:r>
          </a:p>
          <a:p>
            <a:r>
              <a:rPr lang="en-US" altLang="ko-KR" dirty="0"/>
              <a:t>     yield 'second'</a:t>
            </a:r>
          </a:p>
          <a:p>
            <a:r>
              <a:rPr lang="en-US" altLang="ko-KR" dirty="0"/>
              <a:t>     yield 'third'</a:t>
            </a:r>
          </a:p>
          <a:p>
            <a:endParaRPr lang="en-US" altLang="ko-KR" dirty="0"/>
          </a:p>
          <a:p>
            <a:r>
              <a:rPr lang="en-US" altLang="ko-KR" dirty="0"/>
              <a:t>for word in </a:t>
            </a:r>
            <a:r>
              <a:rPr lang="en-US" altLang="ko-KR" dirty="0" err="1"/>
              <a:t>myGenerator</a:t>
            </a:r>
            <a:r>
              <a:rPr lang="en-US" altLang="ko-KR" dirty="0"/>
              <a:t>():</a:t>
            </a:r>
          </a:p>
          <a:p>
            <a:r>
              <a:rPr lang="en-US" altLang="ko-KR" dirty="0"/>
              <a:t>     print(word)</a:t>
            </a:r>
            <a:endParaRPr lang="da-DK" altLang="ko-KR" dirty="0"/>
          </a:p>
        </p:txBody>
      </p:sp>
      <p:sp>
        <p:nvSpPr>
          <p:cNvPr id="5" name="TextBox 4"/>
          <p:cNvSpPr txBox="1"/>
          <p:nvPr/>
        </p:nvSpPr>
        <p:spPr>
          <a:xfrm>
            <a:off x="616059" y="4318641"/>
            <a:ext cx="7927382" cy="92333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first</a:t>
            </a:r>
          </a:p>
          <a:p>
            <a:r>
              <a:rPr lang="en-US" altLang="ko-KR" dirty="0"/>
              <a:t>second</a:t>
            </a:r>
          </a:p>
          <a:p>
            <a:r>
              <a:rPr lang="en-US" altLang="ko-KR" dirty="0"/>
              <a:t>third</a:t>
            </a:r>
          </a:p>
        </p:txBody>
      </p:sp>
    </p:spTree>
    <p:extLst>
      <p:ext uri="{BB962C8B-B14F-4D97-AF65-F5344CB8AC3E}">
        <p14:creationId xmlns:p14="http://schemas.microsoft.com/office/powerpoint/2010/main" val="130840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피보나치 수열이란 앞의 두 수의 합이 바로 뒤의 수가 되는 수열을 의미한다</a:t>
            </a:r>
            <a:r>
              <a:rPr lang="en-US" altLang="ko-KR" dirty="0"/>
              <a:t>. </a:t>
            </a:r>
            <a:r>
              <a:rPr lang="ko-KR" altLang="en-US" dirty="0"/>
              <a:t>피보나치 수열의 수들을 생성하는 </a:t>
            </a:r>
            <a:r>
              <a:rPr lang="ko-KR" altLang="en-US" dirty="0" err="1"/>
              <a:t>이터레이터</a:t>
            </a:r>
            <a:r>
              <a:rPr lang="ko-KR" altLang="en-US" dirty="0"/>
              <a:t> 클래스를 정의해보자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 latinLnBrk="1"/>
            <a:r>
              <a:rPr lang="en-US" altLang="ko-KR" dirty="0" smtClean="0"/>
              <a:t>Lab: </a:t>
            </a:r>
            <a:r>
              <a:rPr lang="ko-KR" altLang="en-US" dirty="0">
                <a:effectLst/>
              </a:rPr>
              <a:t>피보나치 </a:t>
            </a:r>
            <a:r>
              <a:rPr lang="ko-KR" altLang="en-US" dirty="0" err="1">
                <a:effectLst/>
              </a:rPr>
              <a:t>이터레이터</a:t>
            </a:r>
            <a:endParaRPr lang="ko-KR" altLang="en-US" dirty="0">
              <a:effectLst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960536" y="26812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705" y="2909807"/>
            <a:ext cx="2794941" cy="181705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7453" y="4884330"/>
            <a:ext cx="7927382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1 1 2 3 5 8 13 21 34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77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9418" y="948690"/>
            <a:ext cx="7927382" cy="535531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class </a:t>
            </a:r>
            <a:r>
              <a:rPr lang="en-US" altLang="ko-KR" dirty="0" err="1"/>
              <a:t>FibIterator</a:t>
            </a:r>
            <a:r>
              <a:rPr lang="en-US" altLang="ko-KR" dirty="0"/>
              <a:t>:</a:t>
            </a:r>
          </a:p>
          <a:p>
            <a:r>
              <a:rPr lang="en-US" altLang="ko-KR" dirty="0"/>
              <a:t>    </a:t>
            </a:r>
            <a:r>
              <a:rPr lang="en-US" altLang="ko-KR" dirty="0" err="1"/>
              <a:t>def</a:t>
            </a:r>
            <a:r>
              <a:rPr lang="en-US" altLang="ko-KR" dirty="0"/>
              <a:t> __</a:t>
            </a:r>
            <a:r>
              <a:rPr lang="en-US" altLang="ko-KR" dirty="0" err="1"/>
              <a:t>init</a:t>
            </a:r>
            <a:r>
              <a:rPr lang="en-US" altLang="ko-KR" dirty="0"/>
              <a:t>__(self, a=1, b=0, </a:t>
            </a:r>
            <a:r>
              <a:rPr lang="en-US" altLang="ko-KR" dirty="0" err="1"/>
              <a:t>maxValue</a:t>
            </a:r>
            <a:r>
              <a:rPr lang="en-US" altLang="ko-KR" dirty="0"/>
              <a:t>=50):</a:t>
            </a:r>
          </a:p>
          <a:p>
            <a:endParaRPr lang="en-US" altLang="ko-KR" dirty="0"/>
          </a:p>
          <a:p>
            <a:r>
              <a:rPr lang="en-US" altLang="ko-KR" dirty="0"/>
              <a:t>        </a:t>
            </a:r>
            <a:r>
              <a:rPr lang="en-US" altLang="ko-KR" dirty="0" err="1"/>
              <a:t>self.a</a:t>
            </a:r>
            <a:r>
              <a:rPr lang="en-US" altLang="ko-KR" dirty="0"/>
              <a:t> = a </a:t>
            </a:r>
          </a:p>
          <a:p>
            <a:r>
              <a:rPr lang="en-US" altLang="ko-KR" dirty="0"/>
              <a:t>        </a:t>
            </a:r>
            <a:r>
              <a:rPr lang="en-US" altLang="ko-KR" dirty="0" err="1"/>
              <a:t>self.b</a:t>
            </a:r>
            <a:r>
              <a:rPr lang="en-US" altLang="ko-KR" dirty="0"/>
              <a:t> = b</a:t>
            </a:r>
          </a:p>
          <a:p>
            <a:r>
              <a:rPr lang="en-US" altLang="ko-KR" dirty="0"/>
              <a:t>        </a:t>
            </a:r>
            <a:r>
              <a:rPr lang="en-US" altLang="ko-KR" dirty="0" err="1"/>
              <a:t>self.maxValue</a:t>
            </a:r>
            <a:r>
              <a:rPr lang="en-US" altLang="ko-KR" dirty="0"/>
              <a:t> = </a:t>
            </a:r>
            <a:r>
              <a:rPr lang="en-US" altLang="ko-KR" dirty="0" err="1"/>
              <a:t>maxValue</a:t>
            </a:r>
            <a:endParaRPr lang="en-US" altLang="ko-KR" dirty="0"/>
          </a:p>
          <a:p>
            <a:r>
              <a:rPr lang="en-US" altLang="ko-KR" dirty="0"/>
              <a:t>    </a:t>
            </a:r>
            <a:r>
              <a:rPr lang="en-US" altLang="ko-KR" dirty="0" err="1"/>
              <a:t>def</a:t>
            </a:r>
            <a:r>
              <a:rPr lang="en-US" altLang="ko-KR" dirty="0"/>
              <a:t> __</a:t>
            </a:r>
            <a:r>
              <a:rPr lang="en-US" altLang="ko-KR" dirty="0" err="1"/>
              <a:t>iter</a:t>
            </a:r>
            <a:r>
              <a:rPr lang="en-US" altLang="ko-KR" dirty="0"/>
              <a:t>__(self):</a:t>
            </a:r>
          </a:p>
          <a:p>
            <a:r>
              <a:rPr lang="en-US" altLang="ko-KR" dirty="0"/>
              <a:t>        return self   </a:t>
            </a:r>
          </a:p>
          <a:p>
            <a:endParaRPr lang="en-US" altLang="ko-KR" dirty="0"/>
          </a:p>
          <a:p>
            <a:r>
              <a:rPr lang="en-US" altLang="ko-KR" dirty="0"/>
              <a:t>    </a:t>
            </a:r>
            <a:r>
              <a:rPr lang="en-US" altLang="ko-KR" dirty="0" err="1"/>
              <a:t>def</a:t>
            </a:r>
            <a:r>
              <a:rPr lang="en-US" altLang="ko-KR" dirty="0"/>
              <a:t> __next__(self):</a:t>
            </a:r>
          </a:p>
          <a:p>
            <a:r>
              <a:rPr lang="en-US" altLang="ko-KR" dirty="0"/>
              <a:t>        n = </a:t>
            </a:r>
            <a:r>
              <a:rPr lang="en-US" altLang="ko-KR" dirty="0" err="1"/>
              <a:t>self.a</a:t>
            </a:r>
            <a:r>
              <a:rPr lang="en-US" altLang="ko-KR" dirty="0"/>
              <a:t> + </a:t>
            </a:r>
            <a:r>
              <a:rPr lang="en-US" altLang="ko-KR" dirty="0" err="1"/>
              <a:t>self.b</a:t>
            </a:r>
            <a:endParaRPr lang="en-US" altLang="ko-KR" dirty="0"/>
          </a:p>
          <a:p>
            <a:r>
              <a:rPr lang="en-US" altLang="ko-KR" dirty="0"/>
              <a:t>        if n &gt; </a:t>
            </a:r>
            <a:r>
              <a:rPr lang="en-US" altLang="ko-KR" dirty="0" err="1"/>
              <a:t>self.maxValue</a:t>
            </a:r>
            <a:r>
              <a:rPr lang="en-US" altLang="ko-KR" dirty="0"/>
              <a:t>:</a:t>
            </a:r>
          </a:p>
          <a:p>
            <a:r>
              <a:rPr lang="en-US" altLang="ko-KR" dirty="0"/>
              <a:t>            raise </a:t>
            </a:r>
            <a:r>
              <a:rPr lang="en-US" altLang="ko-KR" dirty="0" err="1"/>
              <a:t>StopIteration</a:t>
            </a:r>
            <a:r>
              <a:rPr lang="en-US" altLang="ko-KR" dirty="0"/>
              <a:t>()</a:t>
            </a:r>
          </a:p>
          <a:p>
            <a:r>
              <a:rPr lang="en-US" altLang="ko-KR" dirty="0"/>
              <a:t>        </a:t>
            </a:r>
            <a:r>
              <a:rPr lang="en-US" altLang="ko-KR" dirty="0" err="1"/>
              <a:t>self.a</a:t>
            </a:r>
            <a:r>
              <a:rPr lang="en-US" altLang="ko-KR" dirty="0"/>
              <a:t> = </a:t>
            </a:r>
            <a:r>
              <a:rPr lang="en-US" altLang="ko-KR" dirty="0" err="1"/>
              <a:t>self.b</a:t>
            </a:r>
            <a:endParaRPr lang="en-US" altLang="ko-KR" dirty="0"/>
          </a:p>
          <a:p>
            <a:r>
              <a:rPr lang="en-US" altLang="ko-KR" dirty="0"/>
              <a:t>        </a:t>
            </a:r>
            <a:r>
              <a:rPr lang="en-US" altLang="ko-KR" dirty="0" err="1"/>
              <a:t>self.b</a:t>
            </a:r>
            <a:r>
              <a:rPr lang="en-US" altLang="ko-KR" dirty="0"/>
              <a:t> = n</a:t>
            </a:r>
          </a:p>
          <a:p>
            <a:r>
              <a:rPr lang="en-US" altLang="ko-KR" dirty="0"/>
              <a:t>        return n</a:t>
            </a:r>
          </a:p>
          <a:p>
            <a:endParaRPr lang="en-US" altLang="ko-KR" dirty="0"/>
          </a:p>
          <a:p>
            <a:r>
              <a:rPr lang="en-US" altLang="ko-KR" dirty="0"/>
              <a:t>for </a:t>
            </a:r>
            <a:r>
              <a:rPr lang="en-US" altLang="ko-KR" dirty="0" err="1"/>
              <a:t>i</a:t>
            </a:r>
            <a:r>
              <a:rPr lang="en-US" altLang="ko-KR" dirty="0"/>
              <a:t> in </a:t>
            </a:r>
            <a:r>
              <a:rPr lang="en-US" altLang="ko-KR" dirty="0" err="1"/>
              <a:t>FibIterator</a:t>
            </a:r>
            <a:r>
              <a:rPr lang="en-US" altLang="ko-KR" dirty="0"/>
              <a:t>():</a:t>
            </a:r>
          </a:p>
          <a:p>
            <a:r>
              <a:rPr lang="en-US" altLang="ko-KR" dirty="0"/>
              <a:t>    print(</a:t>
            </a:r>
            <a:r>
              <a:rPr lang="en-US" altLang="ko-KR" dirty="0" err="1"/>
              <a:t>i</a:t>
            </a:r>
            <a:r>
              <a:rPr lang="en-US" altLang="ko-KR" dirty="0"/>
              <a:t>, end=" ")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149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연산자를 </a:t>
            </a:r>
            <a:r>
              <a:rPr lang="ko-KR" altLang="en-US" dirty="0" err="1"/>
              <a:t>메소드로</a:t>
            </a:r>
            <a:r>
              <a:rPr lang="ko-KR" altLang="en-US" dirty="0"/>
              <a:t> 정의하는 것을 </a:t>
            </a:r>
            <a:r>
              <a:rPr lang="ko-KR" altLang="en-US" b="1" dirty="0"/>
              <a:t>연산자 오버로딩</a:t>
            </a:r>
            <a:r>
              <a:rPr lang="en-US" altLang="ko-KR" b="1" dirty="0"/>
              <a:t>(operator overloading)</a:t>
            </a:r>
            <a:r>
              <a:rPr lang="ko-KR" altLang="en-US" dirty="0"/>
              <a:t>이라고 한다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연산자 오버로딩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960" y="2570501"/>
            <a:ext cx="64103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8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오버로딩할</a:t>
            </a:r>
            <a:r>
              <a:rPr lang="ko-KR" altLang="en-US" dirty="0" smtClean="0"/>
              <a:t> 수 있는 연산자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311" y="1668955"/>
            <a:ext cx="7086600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67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2442" y="1281904"/>
            <a:ext cx="7927382" cy="175432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&gt;&gt;&gt; s1="Impossible "</a:t>
            </a:r>
          </a:p>
          <a:p>
            <a:r>
              <a:rPr lang="en-US" altLang="ko-KR" dirty="0"/>
              <a:t>&gt;&gt;&gt; s2="Dream"</a:t>
            </a:r>
          </a:p>
          <a:p>
            <a:r>
              <a:rPr lang="en-US" altLang="ko-KR" dirty="0"/>
              <a:t>&gt;&gt;&gt; s3 = s1.__add__(s2)</a:t>
            </a:r>
          </a:p>
          <a:p>
            <a:r>
              <a:rPr lang="en-US" altLang="ko-KR" dirty="0"/>
              <a:t>&gt;&gt;&gt; s3</a:t>
            </a:r>
          </a:p>
          <a:p>
            <a:r>
              <a:rPr lang="en-US" altLang="ko-KR" dirty="0"/>
              <a:t>'Impossible Dream'</a:t>
            </a:r>
          </a:p>
          <a:p>
            <a:r>
              <a:rPr lang="en-US" altLang="ko-KR" dirty="0"/>
              <a:t>&gt;&gt;&gt;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2442" y="3295090"/>
            <a:ext cx="7927382" cy="286232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&gt;&gt;&gt; class Point:</a:t>
            </a:r>
          </a:p>
          <a:p>
            <a:r>
              <a:rPr lang="en-US" altLang="ko-KR" dirty="0"/>
              <a:t>    </a:t>
            </a:r>
            <a:r>
              <a:rPr lang="en-US" altLang="ko-KR" dirty="0" smtClean="0"/>
              <a:t>	</a:t>
            </a:r>
            <a:r>
              <a:rPr lang="en-US" altLang="ko-KR" dirty="0" err="1" smtClean="0"/>
              <a:t>def</a:t>
            </a:r>
            <a:r>
              <a:rPr lang="en-US" altLang="ko-KR" dirty="0" smtClean="0"/>
              <a:t> </a:t>
            </a:r>
            <a:r>
              <a:rPr lang="en-US" altLang="ko-KR" dirty="0"/>
              <a:t>__</a:t>
            </a:r>
            <a:r>
              <a:rPr lang="en-US" altLang="ko-KR" dirty="0" err="1"/>
              <a:t>init</a:t>
            </a:r>
            <a:r>
              <a:rPr lang="en-US" altLang="ko-KR" dirty="0"/>
              <a:t>__(</a:t>
            </a:r>
            <a:r>
              <a:rPr lang="en-US" altLang="ko-KR" dirty="0" err="1"/>
              <a:t>self,x</a:t>
            </a:r>
            <a:r>
              <a:rPr lang="en-US" altLang="ko-KR" dirty="0"/>
              <a:t> = 0,y = 0):</a:t>
            </a:r>
          </a:p>
          <a:p>
            <a:r>
              <a:rPr lang="en-US" altLang="ko-KR" dirty="0"/>
              <a:t>        </a:t>
            </a:r>
            <a:r>
              <a:rPr lang="en-US" altLang="ko-KR" dirty="0" smtClean="0"/>
              <a:t>		</a:t>
            </a:r>
            <a:r>
              <a:rPr lang="en-US" altLang="ko-KR" dirty="0" err="1" smtClean="0"/>
              <a:t>self.x</a:t>
            </a:r>
            <a:r>
              <a:rPr lang="en-US" altLang="ko-KR" dirty="0" smtClean="0"/>
              <a:t> </a:t>
            </a:r>
            <a:r>
              <a:rPr lang="en-US" altLang="ko-KR" dirty="0"/>
              <a:t>= x</a:t>
            </a:r>
          </a:p>
          <a:p>
            <a:r>
              <a:rPr lang="en-US" altLang="ko-KR" dirty="0"/>
              <a:t>       </a:t>
            </a:r>
            <a:r>
              <a:rPr lang="en-US" altLang="ko-KR" dirty="0" smtClean="0"/>
              <a:t>		 </a:t>
            </a:r>
            <a:r>
              <a:rPr lang="en-US" altLang="ko-KR" dirty="0" err="1"/>
              <a:t>self.y</a:t>
            </a:r>
            <a:r>
              <a:rPr lang="en-US" altLang="ko-KR" dirty="0"/>
              <a:t> = y</a:t>
            </a:r>
          </a:p>
          <a:p>
            <a:endParaRPr lang="en-US" altLang="ko-KR" dirty="0"/>
          </a:p>
          <a:p>
            <a:r>
              <a:rPr lang="en-US" altLang="ko-KR" dirty="0"/>
              <a:t>&gt;&gt;&gt; p1 = Point(1, 2)</a:t>
            </a:r>
          </a:p>
          <a:p>
            <a:r>
              <a:rPr lang="en-US" altLang="ko-KR" dirty="0"/>
              <a:t>&gt;&gt;&gt; p2 = Point(3, 4)</a:t>
            </a:r>
          </a:p>
          <a:p>
            <a:r>
              <a:rPr lang="en-US" altLang="ko-KR" dirty="0"/>
              <a:t>&gt;&gt;&gt; p1 + p2</a:t>
            </a:r>
          </a:p>
          <a:p>
            <a:r>
              <a:rPr lang="en-US" altLang="ko-KR" dirty="0"/>
              <a:t>...</a:t>
            </a:r>
          </a:p>
          <a:p>
            <a:r>
              <a:rPr lang="en-US" altLang="ko-KR" dirty="0" err="1"/>
              <a:t>TypeError</a:t>
            </a:r>
            <a:r>
              <a:rPr lang="en-US" altLang="ko-KR" dirty="0"/>
              <a:t>: unsupported operand type(s) for +: 'Point' and 'Point’</a:t>
            </a:r>
          </a:p>
        </p:txBody>
      </p:sp>
    </p:spTree>
    <p:extLst>
      <p:ext uri="{BB962C8B-B14F-4D97-AF65-F5344CB8AC3E}">
        <p14:creationId xmlns:p14="http://schemas.microsoft.com/office/powerpoint/2010/main" val="116363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8309" y="1621273"/>
            <a:ext cx="7927382" cy="480131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&gt;&gt;&gt; class Point:</a:t>
            </a:r>
          </a:p>
          <a:p>
            <a:r>
              <a:rPr lang="en-US" altLang="ko-KR" dirty="0"/>
              <a:t>    </a:t>
            </a:r>
            <a:r>
              <a:rPr lang="en-US" altLang="ko-KR" dirty="0" err="1"/>
              <a:t>def</a:t>
            </a:r>
            <a:r>
              <a:rPr lang="en-US" altLang="ko-KR" dirty="0"/>
              <a:t> __</a:t>
            </a:r>
            <a:r>
              <a:rPr lang="en-US" altLang="ko-KR" dirty="0" err="1"/>
              <a:t>init</a:t>
            </a:r>
            <a:r>
              <a:rPr lang="en-US" altLang="ko-KR" dirty="0"/>
              <a:t>__(</a:t>
            </a:r>
            <a:r>
              <a:rPr lang="en-US" altLang="ko-KR" dirty="0" err="1"/>
              <a:t>self,x</a:t>
            </a:r>
            <a:r>
              <a:rPr lang="en-US" altLang="ko-KR" dirty="0"/>
              <a:t> = 0,y = 0):</a:t>
            </a:r>
          </a:p>
          <a:p>
            <a:r>
              <a:rPr lang="en-US" altLang="ko-KR" dirty="0"/>
              <a:t>        </a:t>
            </a:r>
            <a:r>
              <a:rPr lang="en-US" altLang="ko-KR" dirty="0" err="1"/>
              <a:t>self.x</a:t>
            </a:r>
            <a:r>
              <a:rPr lang="en-US" altLang="ko-KR" dirty="0"/>
              <a:t> = x</a:t>
            </a:r>
          </a:p>
          <a:p>
            <a:r>
              <a:rPr lang="en-US" altLang="ko-KR" dirty="0"/>
              <a:t>        </a:t>
            </a:r>
            <a:r>
              <a:rPr lang="en-US" altLang="ko-KR" dirty="0" err="1"/>
              <a:t>self.y</a:t>
            </a:r>
            <a:r>
              <a:rPr lang="en-US" altLang="ko-KR" dirty="0"/>
              <a:t> = y </a:t>
            </a:r>
          </a:p>
          <a:p>
            <a:endParaRPr lang="en-US" altLang="ko-KR" dirty="0"/>
          </a:p>
          <a:p>
            <a:r>
              <a:rPr lang="en-US" altLang="ko-KR" dirty="0"/>
              <a:t>    </a:t>
            </a:r>
            <a:r>
              <a:rPr lang="en-US" altLang="ko-KR" dirty="0" err="1"/>
              <a:t>def</a:t>
            </a:r>
            <a:r>
              <a:rPr lang="en-US" altLang="ko-KR" dirty="0"/>
              <a:t> __add__(self, other):</a:t>
            </a:r>
          </a:p>
          <a:p>
            <a:r>
              <a:rPr lang="en-US" altLang="ko-KR" dirty="0"/>
              <a:t>        x = </a:t>
            </a:r>
            <a:r>
              <a:rPr lang="en-US" altLang="ko-KR" dirty="0" err="1"/>
              <a:t>self.x</a:t>
            </a:r>
            <a:r>
              <a:rPr lang="en-US" altLang="ko-KR" dirty="0"/>
              <a:t> + </a:t>
            </a:r>
            <a:r>
              <a:rPr lang="en-US" altLang="ko-KR" dirty="0" err="1"/>
              <a:t>other.x</a:t>
            </a:r>
            <a:endParaRPr lang="en-US" altLang="ko-KR" dirty="0"/>
          </a:p>
          <a:p>
            <a:r>
              <a:rPr lang="en-US" altLang="ko-KR" dirty="0"/>
              <a:t>        y = </a:t>
            </a:r>
            <a:r>
              <a:rPr lang="en-US" altLang="ko-KR" dirty="0" err="1"/>
              <a:t>self.y</a:t>
            </a:r>
            <a:r>
              <a:rPr lang="en-US" altLang="ko-KR" dirty="0"/>
              <a:t> + </a:t>
            </a:r>
            <a:r>
              <a:rPr lang="en-US" altLang="ko-KR" dirty="0" err="1"/>
              <a:t>other.y</a:t>
            </a:r>
            <a:endParaRPr lang="en-US" altLang="ko-KR" dirty="0"/>
          </a:p>
          <a:p>
            <a:r>
              <a:rPr lang="en-US" altLang="ko-KR" dirty="0"/>
              <a:t>        return Point(x, y)</a:t>
            </a:r>
          </a:p>
          <a:p>
            <a:endParaRPr lang="en-US" altLang="ko-KR" dirty="0"/>
          </a:p>
          <a:p>
            <a:r>
              <a:rPr lang="en-US" altLang="ko-KR" dirty="0"/>
              <a:t>    </a:t>
            </a:r>
            <a:r>
              <a:rPr lang="en-US" altLang="ko-KR" dirty="0" err="1"/>
              <a:t>def</a:t>
            </a:r>
            <a:r>
              <a:rPr lang="en-US" altLang="ko-KR" dirty="0"/>
              <a:t> __</a:t>
            </a:r>
            <a:r>
              <a:rPr lang="en-US" altLang="ko-KR" dirty="0" err="1"/>
              <a:t>str</a:t>
            </a:r>
            <a:r>
              <a:rPr lang="en-US" altLang="ko-KR" dirty="0"/>
              <a:t>__(self):</a:t>
            </a:r>
          </a:p>
          <a:p>
            <a:r>
              <a:rPr lang="en-US" altLang="ko-KR" dirty="0"/>
              <a:t>        return 'Point('+</a:t>
            </a:r>
            <a:r>
              <a:rPr lang="en-US" altLang="ko-KR" dirty="0" err="1"/>
              <a:t>str</a:t>
            </a:r>
            <a:r>
              <a:rPr lang="en-US" altLang="ko-KR" dirty="0"/>
              <a:t>(</a:t>
            </a:r>
            <a:r>
              <a:rPr lang="en-US" altLang="ko-KR" dirty="0" err="1"/>
              <a:t>self.x</a:t>
            </a:r>
            <a:r>
              <a:rPr lang="en-US" altLang="ko-KR" dirty="0"/>
              <a:t>)+', '+</a:t>
            </a:r>
            <a:r>
              <a:rPr lang="en-US" altLang="ko-KR" dirty="0" err="1"/>
              <a:t>str</a:t>
            </a:r>
            <a:r>
              <a:rPr lang="en-US" altLang="ko-KR" dirty="0"/>
              <a:t>(</a:t>
            </a:r>
            <a:r>
              <a:rPr lang="en-US" altLang="ko-KR" dirty="0" err="1"/>
              <a:t>self.y</a:t>
            </a:r>
            <a:r>
              <a:rPr lang="en-US" altLang="ko-KR" dirty="0"/>
              <a:t>)+')' </a:t>
            </a:r>
          </a:p>
          <a:p>
            <a:endParaRPr lang="en-US" altLang="ko-KR" dirty="0"/>
          </a:p>
          <a:p>
            <a:r>
              <a:rPr lang="en-US" altLang="ko-KR" dirty="0"/>
              <a:t>&gt;&gt;&gt; p1 = Point(1, 2)</a:t>
            </a:r>
          </a:p>
          <a:p>
            <a:r>
              <a:rPr lang="en-US" altLang="ko-KR" dirty="0"/>
              <a:t>&gt;&gt;&gt; p2 = Point(3, 4)</a:t>
            </a:r>
          </a:p>
          <a:p>
            <a:r>
              <a:rPr lang="en-US" altLang="ko-KR" dirty="0"/>
              <a:t>&gt;&gt;&gt; print(p1+p2)</a:t>
            </a:r>
          </a:p>
          <a:p>
            <a:r>
              <a:rPr lang="en-US" altLang="ko-KR" dirty="0"/>
              <a:t>(4,6)</a:t>
            </a:r>
          </a:p>
        </p:txBody>
      </p:sp>
    </p:spTree>
    <p:extLst>
      <p:ext uri="{BB962C8B-B14F-4D97-AF65-F5344CB8AC3E}">
        <p14:creationId xmlns:p14="http://schemas.microsoft.com/office/powerpoint/2010/main" val="350889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all() </a:t>
            </a:r>
            <a:r>
              <a:rPr lang="ko-KR" altLang="en-US" dirty="0" smtClean="0"/>
              <a:t>함수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en-US" altLang="ko-KR" dirty="0"/>
              <a:t>all() </a:t>
            </a:r>
            <a:r>
              <a:rPr lang="ko-KR" altLang="en-US" dirty="0"/>
              <a:t>함수는 시퀀스</a:t>
            </a:r>
            <a:r>
              <a:rPr lang="en-US" altLang="ko-KR" dirty="0"/>
              <a:t>(</a:t>
            </a:r>
            <a:r>
              <a:rPr lang="ko-KR" altLang="en-US" dirty="0"/>
              <a:t>리스트나 </a:t>
            </a:r>
            <a:r>
              <a:rPr lang="ko-KR" altLang="en-US" dirty="0" err="1"/>
              <a:t>딕셔너리</a:t>
            </a:r>
            <a:r>
              <a:rPr lang="ko-KR" altLang="en-US" dirty="0"/>
              <a:t> 등</a:t>
            </a:r>
            <a:r>
              <a:rPr lang="en-US" altLang="ko-KR" dirty="0"/>
              <a:t>)</a:t>
            </a:r>
            <a:r>
              <a:rPr lang="ko-KR" altLang="en-US" dirty="0"/>
              <a:t>를 받아서</a:t>
            </a:r>
            <a:r>
              <a:rPr lang="en-US" altLang="ko-KR" dirty="0"/>
              <a:t>, </a:t>
            </a:r>
            <a:r>
              <a:rPr lang="ko-KR" altLang="en-US" dirty="0"/>
              <a:t>시퀀스의 모든 항목이 참이면 </a:t>
            </a:r>
            <a:r>
              <a:rPr lang="en-US" altLang="ko-KR" dirty="0"/>
              <a:t>True</a:t>
            </a:r>
            <a:r>
              <a:rPr lang="ko-KR" altLang="en-US" dirty="0"/>
              <a:t>를 반환한다</a:t>
            </a:r>
            <a:r>
              <a:rPr lang="en-US" altLang="ko-KR" dirty="0" smtClean="0"/>
              <a:t>.(</a:t>
            </a:r>
            <a:r>
              <a:rPr lang="ko-KR" altLang="en-US" dirty="0" smtClean="0"/>
              <a:t>비어있거나 </a:t>
            </a:r>
            <a:r>
              <a:rPr lang="en-US" altLang="ko-KR" dirty="0" smtClean="0"/>
              <a:t>0 </a:t>
            </a:r>
            <a:r>
              <a:rPr lang="ko-KR" altLang="en-US" dirty="0" smtClean="0"/>
              <a:t>이 아니면 </a:t>
            </a:r>
            <a:r>
              <a:rPr lang="en-US" altLang="ko-KR" dirty="0" smtClean="0"/>
              <a:t>True)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4684" y="2649244"/>
            <a:ext cx="7769327" cy="313932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&gt;&gt;&gt; </a:t>
            </a:r>
            <a:r>
              <a:rPr lang="en-US" altLang="ko-KR" dirty="0" err="1"/>
              <a:t>mylist</a:t>
            </a:r>
            <a:r>
              <a:rPr lang="en-US" altLang="ko-KR" dirty="0"/>
              <a:t> = [1, 3, 4, 6]  		# </a:t>
            </a:r>
            <a:r>
              <a:rPr lang="ko-KR" altLang="en-US" dirty="0"/>
              <a:t>모든 값이 참이다</a:t>
            </a:r>
            <a:r>
              <a:rPr lang="en-US" altLang="ko-KR" dirty="0"/>
              <a:t>. </a:t>
            </a:r>
          </a:p>
          <a:p>
            <a:pPr latinLnBrk="1"/>
            <a:r>
              <a:rPr lang="en-US" altLang="ko-KR" dirty="0"/>
              <a:t>&gt;&gt;&gt; all(</a:t>
            </a:r>
            <a:r>
              <a:rPr lang="en-US" altLang="ko-KR" dirty="0" err="1"/>
              <a:t>mylist</a:t>
            </a:r>
            <a:r>
              <a:rPr lang="en-US" altLang="ko-KR" dirty="0"/>
              <a:t>)</a:t>
            </a:r>
          </a:p>
          <a:p>
            <a:pPr latinLnBrk="1"/>
            <a:r>
              <a:rPr lang="en-US" altLang="ko-KR" dirty="0"/>
              <a:t>True 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&gt;&gt;&gt; </a:t>
            </a:r>
            <a:r>
              <a:rPr lang="en-US" altLang="ko-KR" dirty="0" err="1"/>
              <a:t>mylist</a:t>
            </a:r>
            <a:r>
              <a:rPr lang="en-US" altLang="ko-KR" dirty="0"/>
              <a:t> = [1, 3, 4, 0]  		# </a:t>
            </a:r>
            <a:r>
              <a:rPr lang="ko-KR" altLang="en-US" dirty="0"/>
              <a:t>하나의 값이 거짓이다</a:t>
            </a:r>
            <a:r>
              <a:rPr lang="en-US" altLang="ko-KR" dirty="0"/>
              <a:t>.</a:t>
            </a:r>
          </a:p>
          <a:p>
            <a:pPr latinLnBrk="1"/>
            <a:r>
              <a:rPr lang="en-US" altLang="ko-KR" dirty="0"/>
              <a:t>&gt;&gt;&gt; all(</a:t>
            </a:r>
            <a:r>
              <a:rPr lang="en-US" altLang="ko-KR" dirty="0" err="1"/>
              <a:t>mylist</a:t>
            </a:r>
            <a:r>
              <a:rPr lang="en-US" altLang="ko-KR" dirty="0"/>
              <a:t>)</a:t>
            </a:r>
          </a:p>
          <a:p>
            <a:pPr latinLnBrk="1"/>
            <a:r>
              <a:rPr lang="en-US" altLang="ko-KR" dirty="0"/>
              <a:t>False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&gt;&gt;&gt; </a:t>
            </a:r>
            <a:r>
              <a:rPr lang="en-US" altLang="ko-KR" dirty="0" err="1"/>
              <a:t>mylist</a:t>
            </a:r>
            <a:r>
              <a:rPr lang="en-US" altLang="ko-KR" dirty="0"/>
              <a:t> = [True, 0, False, 0]  	# </a:t>
            </a:r>
            <a:r>
              <a:rPr lang="ko-KR" altLang="en-US" dirty="0"/>
              <a:t>하나의 값만 참이다</a:t>
            </a:r>
            <a:r>
              <a:rPr lang="en-US" altLang="ko-KR" dirty="0"/>
              <a:t>. </a:t>
            </a:r>
          </a:p>
          <a:p>
            <a:pPr latinLnBrk="1"/>
            <a:r>
              <a:rPr lang="en-US" altLang="ko-KR" dirty="0"/>
              <a:t>&gt;&gt;&gt; all(</a:t>
            </a:r>
            <a:r>
              <a:rPr lang="en-US" altLang="ko-KR" dirty="0" err="1"/>
              <a:t>mylist</a:t>
            </a:r>
            <a:r>
              <a:rPr lang="en-US" altLang="ko-KR" dirty="0"/>
              <a:t>)</a:t>
            </a:r>
          </a:p>
          <a:p>
            <a:pPr latinLnBrk="1"/>
            <a:r>
              <a:rPr lang="en-US" altLang="ko-KR" dirty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37236847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책을 나타내는 </a:t>
            </a:r>
            <a:r>
              <a:rPr lang="en-US" altLang="ko-KR" dirty="0"/>
              <a:t>Book </a:t>
            </a:r>
            <a:r>
              <a:rPr lang="ko-KR" altLang="en-US" dirty="0"/>
              <a:t>클래스를 작성하고 </a:t>
            </a:r>
            <a:r>
              <a:rPr lang="en-US" altLang="ko-KR" dirty="0"/>
              <a:t>Book </a:t>
            </a:r>
            <a:r>
              <a:rPr lang="ko-KR" altLang="en-US" dirty="0"/>
              <a:t>클래스 내부에 </a:t>
            </a:r>
            <a:r>
              <a:rPr lang="en-US" altLang="ko-KR" dirty="0"/>
              <a:t>__add__() </a:t>
            </a:r>
            <a:r>
              <a:rPr lang="ko-KR" altLang="en-US" dirty="0"/>
              <a:t>함수를 정의하여서 </a:t>
            </a:r>
            <a:r>
              <a:rPr lang="en-US" altLang="ko-KR" dirty="0"/>
              <a:t>Book </a:t>
            </a:r>
            <a:r>
              <a:rPr lang="ko-KR" altLang="en-US" dirty="0"/>
              <a:t>클래스의 객체들을 서로 합할 수 있게 하라</a:t>
            </a:r>
            <a:r>
              <a:rPr lang="en-US" altLang="ko-KR" dirty="0"/>
              <a:t>. __add__() </a:t>
            </a:r>
            <a:r>
              <a:rPr lang="ko-KR" altLang="en-US" dirty="0"/>
              <a:t>함수는 책의 페이지들을 합쳐서 반환한다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 latinLnBrk="1"/>
            <a:r>
              <a:rPr lang="en-US" altLang="ko-KR" dirty="0" smtClean="0"/>
              <a:t>Lab: B</a:t>
            </a:r>
            <a:r>
              <a:rPr lang="en-US" altLang="ko-KR" dirty="0" smtClean="0">
                <a:effectLst/>
              </a:rPr>
              <a:t>ook</a:t>
            </a:r>
            <a:r>
              <a:rPr lang="ko-KR" altLang="en-US" dirty="0" smtClean="0">
                <a:effectLst/>
              </a:rPr>
              <a:t> 클래스 </a:t>
            </a:r>
            <a:endParaRPr lang="ko-KR" altLang="en-US" dirty="0">
              <a:effectLst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960536" y="26812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759418" y="3543378"/>
            <a:ext cx="7927382" cy="1200329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latinLnBrk="1"/>
            <a:r>
              <a:rPr lang="en-US" altLang="ko-KR" dirty="0"/>
              <a:t>&gt;&gt;&gt; </a:t>
            </a:r>
            <a:r>
              <a:rPr lang="en-US" altLang="ko-KR" dirty="0" smtClean="0"/>
              <a:t>book1 </a:t>
            </a:r>
            <a:r>
              <a:rPr lang="en-US" altLang="ko-KR" dirty="0"/>
              <a:t>= Book('Magic of Python', 600)</a:t>
            </a:r>
          </a:p>
          <a:p>
            <a:pPr latinLnBrk="1"/>
            <a:r>
              <a:rPr lang="en-US" altLang="ko-KR" dirty="0"/>
              <a:t>&gt;&gt;&gt; </a:t>
            </a:r>
            <a:r>
              <a:rPr lang="en-US" altLang="ko-KR" dirty="0" smtClean="0"/>
              <a:t>book2 </a:t>
            </a:r>
            <a:r>
              <a:rPr lang="en-US" altLang="ko-KR" dirty="0"/>
              <a:t>= Book('Master of Python', 700)</a:t>
            </a:r>
          </a:p>
          <a:p>
            <a:pPr latinLnBrk="1"/>
            <a:r>
              <a:rPr lang="en-US" altLang="ko-KR" dirty="0"/>
              <a:t>&gt;&gt;&gt; </a:t>
            </a:r>
            <a:r>
              <a:rPr lang="en-US" altLang="ko-KR" dirty="0" smtClean="0"/>
              <a:t>print(book1&gt;book2)</a:t>
            </a:r>
          </a:p>
          <a:p>
            <a:pPr latinLnBrk="1"/>
            <a:r>
              <a:rPr lang="en-US" altLang="ko-KR" dirty="0" smtClean="0"/>
              <a:t>False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16184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666" y="1447800"/>
            <a:ext cx="7927382" cy="507831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##</a:t>
            </a:r>
          </a:p>
          <a:p>
            <a:r>
              <a:rPr lang="en-US" altLang="ko-KR" dirty="0"/>
              <a:t>#	</a:t>
            </a:r>
            <a:r>
              <a:rPr lang="ko-KR" altLang="en-US" dirty="0"/>
              <a:t>이 프로그램은 연산자 중복을 사용하여 </a:t>
            </a:r>
            <a:r>
              <a:rPr lang="en-US" altLang="ko-KR" dirty="0"/>
              <a:t>Book </a:t>
            </a:r>
            <a:r>
              <a:rPr lang="ko-KR" altLang="en-US" dirty="0"/>
              <a:t>객체의 </a:t>
            </a:r>
            <a:r>
              <a:rPr lang="en-US" altLang="ko-KR" dirty="0" err="1"/>
              <a:t>len</a:t>
            </a:r>
            <a:r>
              <a:rPr lang="en-US" altLang="ko-KR" dirty="0"/>
              <a:t>() </a:t>
            </a:r>
            <a:r>
              <a:rPr lang="ko-KR" altLang="en-US" dirty="0"/>
              <a:t>연산을 구현한다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#</a:t>
            </a:r>
          </a:p>
          <a:p>
            <a:r>
              <a:rPr lang="en-US" altLang="ko-KR" dirty="0"/>
              <a:t>class Book:</a:t>
            </a:r>
          </a:p>
          <a:p>
            <a:r>
              <a:rPr lang="en-US" altLang="ko-KR" dirty="0"/>
              <a:t>	title = ''</a:t>
            </a:r>
          </a:p>
          <a:p>
            <a:r>
              <a:rPr lang="en-US" altLang="ko-KR" dirty="0"/>
              <a:t>	pages = 0</a:t>
            </a:r>
          </a:p>
          <a:p>
            <a:endParaRPr lang="en-US" altLang="ko-KR" dirty="0"/>
          </a:p>
          <a:p>
            <a:r>
              <a:rPr lang="en-US" altLang="ko-KR" dirty="0"/>
              <a:t>	</a:t>
            </a:r>
            <a:r>
              <a:rPr lang="en-US" altLang="ko-KR" dirty="0" err="1"/>
              <a:t>def</a:t>
            </a:r>
            <a:r>
              <a:rPr lang="en-US" altLang="ko-KR" dirty="0"/>
              <a:t> __</a:t>
            </a:r>
            <a:r>
              <a:rPr lang="en-US" altLang="ko-KR" dirty="0" err="1"/>
              <a:t>init</a:t>
            </a:r>
            <a:r>
              <a:rPr lang="en-US" altLang="ko-KR" dirty="0"/>
              <a:t>__(self, title='', pages=0):</a:t>
            </a:r>
          </a:p>
          <a:p>
            <a:endParaRPr lang="en-US" altLang="ko-KR" dirty="0"/>
          </a:p>
          <a:p>
            <a:r>
              <a:rPr lang="en-US" altLang="ko-KR" dirty="0"/>
              <a:t>Book </a:t>
            </a:r>
            <a:r>
              <a:rPr lang="ko-KR" altLang="en-US" dirty="0" err="1"/>
              <a:t>객체끼리의</a:t>
            </a:r>
            <a:r>
              <a:rPr lang="ko-KR" altLang="en-US" dirty="0"/>
              <a:t> </a:t>
            </a:r>
            <a:r>
              <a:rPr lang="en-US" altLang="ko-KR" dirty="0"/>
              <a:t>+ </a:t>
            </a:r>
            <a:r>
              <a:rPr lang="ko-KR" altLang="en-US" dirty="0"/>
              <a:t>연산을 정의한다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		</a:t>
            </a:r>
            <a:r>
              <a:rPr lang="en-US" altLang="ko-KR" dirty="0" err="1"/>
              <a:t>self.title</a:t>
            </a:r>
            <a:r>
              <a:rPr lang="en-US" altLang="ko-KR" dirty="0"/>
              <a:t> = title</a:t>
            </a:r>
          </a:p>
          <a:p>
            <a:r>
              <a:rPr lang="en-US" altLang="ko-KR" dirty="0"/>
              <a:t>		</a:t>
            </a:r>
            <a:r>
              <a:rPr lang="en-US" altLang="ko-KR" dirty="0" err="1"/>
              <a:t>self.pages</a:t>
            </a:r>
            <a:r>
              <a:rPr lang="en-US" altLang="ko-KR" dirty="0"/>
              <a:t> = pages</a:t>
            </a:r>
          </a:p>
          <a:p>
            <a:endParaRPr lang="en-US" altLang="ko-KR" dirty="0"/>
          </a:p>
          <a:p>
            <a:r>
              <a:rPr lang="en-US" altLang="ko-KR" dirty="0"/>
              <a:t>	</a:t>
            </a:r>
            <a:r>
              <a:rPr lang="en-US" altLang="ko-KR" dirty="0" err="1"/>
              <a:t>def</a:t>
            </a:r>
            <a:r>
              <a:rPr lang="en-US" altLang="ko-KR" dirty="0"/>
              <a:t> __</a:t>
            </a:r>
            <a:r>
              <a:rPr lang="en-US" altLang="ko-KR" dirty="0" err="1"/>
              <a:t>str</a:t>
            </a:r>
            <a:r>
              <a:rPr lang="en-US" altLang="ko-KR" dirty="0"/>
              <a:t>__(self):</a:t>
            </a:r>
          </a:p>
          <a:p>
            <a:r>
              <a:rPr lang="en-US" altLang="ko-KR" dirty="0"/>
              <a:t>		return </a:t>
            </a:r>
            <a:r>
              <a:rPr lang="en-US" altLang="ko-KR" dirty="0" err="1"/>
              <a:t>self.title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	</a:t>
            </a:r>
            <a:r>
              <a:rPr lang="en-US" altLang="ko-KR" dirty="0" err="1"/>
              <a:t>def</a:t>
            </a:r>
            <a:r>
              <a:rPr lang="en-US" altLang="ko-KR" dirty="0"/>
              <a:t> __</a:t>
            </a:r>
            <a:r>
              <a:rPr lang="en-US" altLang="ko-KR" dirty="0" err="1"/>
              <a:t>gt</a:t>
            </a:r>
            <a:r>
              <a:rPr lang="en-US" altLang="ko-KR" dirty="0"/>
              <a:t>__(self, other):</a:t>
            </a:r>
          </a:p>
          <a:p>
            <a:r>
              <a:rPr lang="en-US" altLang="ko-KR" dirty="0"/>
              <a:t>		return </a:t>
            </a:r>
            <a:r>
              <a:rPr lang="en-US" altLang="ko-KR" dirty="0" err="1"/>
              <a:t>self.pages</a:t>
            </a:r>
            <a:r>
              <a:rPr lang="en-US" altLang="ko-KR" dirty="0"/>
              <a:t> &gt; </a:t>
            </a:r>
            <a:r>
              <a:rPr lang="en-US" altLang="ko-KR" dirty="0" err="1"/>
              <a:t>other.pages</a:t>
            </a:r>
            <a:endParaRPr lang="en-US" altLang="ko-K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501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/>
              <a:t>파이썬에서</a:t>
            </a:r>
            <a:r>
              <a:rPr lang="ko-KR" altLang="en-US" dirty="0"/>
              <a:t> </a:t>
            </a:r>
            <a:r>
              <a:rPr lang="ko-KR" altLang="en-US" b="1" dirty="0"/>
              <a:t>모듈</a:t>
            </a:r>
            <a:r>
              <a:rPr lang="en-US" altLang="ko-KR" b="1" dirty="0"/>
              <a:t>(module)</a:t>
            </a:r>
            <a:r>
              <a:rPr lang="ko-KR" altLang="en-US" dirty="0"/>
              <a:t>이란 함수나 변수 또는 클래스 들을 모아 놓은 파일이다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모듈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165" y="2719942"/>
            <a:ext cx="682942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0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모듈 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/>
              <a:t>파이썬</a:t>
            </a:r>
            <a:r>
              <a:rPr lang="ko-KR" altLang="en-US" dirty="0"/>
              <a:t> 프로그램이 길어지면</a:t>
            </a:r>
            <a:r>
              <a:rPr lang="en-US" altLang="ko-KR" dirty="0"/>
              <a:t>, </a:t>
            </a:r>
            <a:r>
              <a:rPr lang="ko-KR" altLang="en-US" dirty="0"/>
              <a:t>유지 보수를 쉽게 하기 위해 여러 개의 파일로 분할 할 수 </a:t>
            </a:r>
            <a:r>
              <a:rPr lang="ko-KR" altLang="en-US" dirty="0" smtClean="0"/>
              <a:t>있다</a:t>
            </a:r>
            <a:r>
              <a:rPr lang="en-US" altLang="ko-KR" dirty="0"/>
              <a:t>. </a:t>
            </a:r>
            <a:r>
              <a:rPr lang="ko-KR" altLang="en-US" dirty="0"/>
              <a:t>또한 파일을 사용하면 한번 작성한 함수를 복사하지 않고 여러 프로그램에서 사용할 </a:t>
            </a:r>
            <a:r>
              <a:rPr lang="ko-KR" altLang="en-US" dirty="0" err="1" smtClean="0"/>
              <a:t>수있다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617" y="2926718"/>
            <a:ext cx="501015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2856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모듈 작성하기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7453" y="1715856"/>
            <a:ext cx="7927382" cy="452431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# </a:t>
            </a:r>
            <a:r>
              <a:rPr lang="ko-KR" altLang="en-US" dirty="0"/>
              <a:t>피보나치 수열 모듈</a:t>
            </a:r>
          </a:p>
          <a:p>
            <a:endParaRPr lang="ko-KR" altLang="en-US" dirty="0"/>
          </a:p>
          <a:p>
            <a:r>
              <a:rPr lang="en-US" altLang="ko-KR" dirty="0" err="1"/>
              <a:t>def</a:t>
            </a:r>
            <a:r>
              <a:rPr lang="en-US" altLang="ko-KR" dirty="0"/>
              <a:t> fib(n):    	# </a:t>
            </a:r>
            <a:r>
              <a:rPr lang="ko-KR" altLang="en-US" dirty="0"/>
              <a:t>피보나치 수열 출력</a:t>
            </a:r>
          </a:p>
          <a:p>
            <a:r>
              <a:rPr lang="ko-KR" altLang="en-US" dirty="0"/>
              <a:t>    </a:t>
            </a:r>
            <a:r>
              <a:rPr lang="en-US" altLang="ko-KR" dirty="0"/>
              <a:t>a, b = 0, 1</a:t>
            </a:r>
          </a:p>
          <a:p>
            <a:r>
              <a:rPr lang="en-US" altLang="ko-KR" dirty="0"/>
              <a:t>    while b &lt; n:</a:t>
            </a:r>
          </a:p>
          <a:p>
            <a:r>
              <a:rPr lang="en-US" altLang="ko-KR" dirty="0"/>
              <a:t>        print(b, end=' ')</a:t>
            </a:r>
          </a:p>
          <a:p>
            <a:r>
              <a:rPr lang="en-US" altLang="ko-KR" dirty="0"/>
              <a:t>        a, b = b, </a:t>
            </a:r>
            <a:r>
              <a:rPr lang="en-US" altLang="ko-KR" dirty="0" err="1"/>
              <a:t>a+b</a:t>
            </a:r>
            <a:endParaRPr lang="en-US" altLang="ko-KR" dirty="0"/>
          </a:p>
          <a:p>
            <a:r>
              <a:rPr lang="en-US" altLang="ko-KR" dirty="0"/>
              <a:t>    print()</a:t>
            </a:r>
          </a:p>
          <a:p>
            <a:endParaRPr lang="en-US" altLang="ko-KR" dirty="0"/>
          </a:p>
          <a:p>
            <a:r>
              <a:rPr lang="en-US" altLang="ko-KR" dirty="0" err="1"/>
              <a:t>def</a:t>
            </a:r>
            <a:r>
              <a:rPr lang="en-US" altLang="ko-KR" dirty="0"/>
              <a:t> fib2(n): 	# </a:t>
            </a:r>
            <a:r>
              <a:rPr lang="ko-KR" altLang="en-US" dirty="0"/>
              <a:t>피보나치 수열을 리스트로 반환</a:t>
            </a:r>
          </a:p>
          <a:p>
            <a:r>
              <a:rPr lang="ko-KR" altLang="en-US" dirty="0"/>
              <a:t>    </a:t>
            </a:r>
            <a:r>
              <a:rPr lang="en-US" altLang="ko-KR" dirty="0"/>
              <a:t>result = []</a:t>
            </a:r>
          </a:p>
          <a:p>
            <a:r>
              <a:rPr lang="en-US" altLang="ko-KR" dirty="0"/>
              <a:t>    a, b = 0, 1</a:t>
            </a:r>
          </a:p>
          <a:p>
            <a:r>
              <a:rPr lang="en-US" altLang="ko-KR" dirty="0"/>
              <a:t>    while b &lt; n:</a:t>
            </a:r>
          </a:p>
          <a:p>
            <a:r>
              <a:rPr lang="en-US" altLang="ko-KR" dirty="0"/>
              <a:t>        </a:t>
            </a:r>
            <a:r>
              <a:rPr lang="en-US" altLang="ko-KR" dirty="0" err="1"/>
              <a:t>result.append</a:t>
            </a:r>
            <a:r>
              <a:rPr lang="en-US" altLang="ko-KR" dirty="0"/>
              <a:t>(b)</a:t>
            </a:r>
          </a:p>
          <a:p>
            <a:r>
              <a:rPr lang="en-US" altLang="ko-KR" dirty="0"/>
              <a:t>        a, b = b, </a:t>
            </a:r>
            <a:r>
              <a:rPr lang="en-US" altLang="ko-KR" dirty="0" err="1"/>
              <a:t>a+b</a:t>
            </a:r>
            <a:endParaRPr lang="en-US" altLang="ko-KR" dirty="0"/>
          </a:p>
          <a:p>
            <a:r>
              <a:rPr lang="en-US" altLang="ko-KR" dirty="0"/>
              <a:t>    return result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7939" y="1346524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 smtClean="0">
                <a:solidFill>
                  <a:srgbClr val="FF0000"/>
                </a:solidFill>
              </a:rPr>
              <a:t>fibo.py</a:t>
            </a:r>
            <a:endParaRPr lang="ko-KR" alt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00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모듈 사용하기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7453" y="1715856"/>
            <a:ext cx="7927382" cy="286232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&gt;&gt;&gt; import </a:t>
            </a:r>
            <a:r>
              <a:rPr lang="en-US" altLang="ko-KR" dirty="0" err="1"/>
              <a:t>fibo</a:t>
            </a:r>
            <a:r>
              <a:rPr lang="en-US" altLang="ko-KR" dirty="0"/>
              <a:t> </a:t>
            </a:r>
          </a:p>
          <a:p>
            <a:endParaRPr lang="en-US" altLang="ko-KR" dirty="0"/>
          </a:p>
          <a:p>
            <a:r>
              <a:rPr lang="en-US" altLang="ko-KR" dirty="0"/>
              <a:t>&gt;&gt;&gt; </a:t>
            </a:r>
            <a:r>
              <a:rPr lang="en-US" altLang="ko-KR" dirty="0" err="1"/>
              <a:t>fibo.fib</a:t>
            </a:r>
            <a:r>
              <a:rPr lang="en-US" altLang="ko-KR" dirty="0"/>
              <a:t>(1000)</a:t>
            </a:r>
          </a:p>
          <a:p>
            <a:r>
              <a:rPr lang="en-US" altLang="ko-KR" dirty="0"/>
              <a:t>1 1 2 3 5 8 13 21 34 55 89 144 233 377 610 987</a:t>
            </a:r>
          </a:p>
          <a:p>
            <a:endParaRPr lang="en-US" altLang="ko-KR" dirty="0"/>
          </a:p>
          <a:p>
            <a:r>
              <a:rPr lang="en-US" altLang="ko-KR" dirty="0"/>
              <a:t>&gt;&gt;&gt; fibo.fib2(100)</a:t>
            </a:r>
          </a:p>
          <a:p>
            <a:r>
              <a:rPr lang="en-US" altLang="ko-KR" dirty="0"/>
              <a:t>[1, 1, 2, 3, 5, 8, 13, 21, 34, 55, 89]</a:t>
            </a:r>
          </a:p>
          <a:p>
            <a:endParaRPr lang="en-US" altLang="ko-KR" dirty="0"/>
          </a:p>
          <a:p>
            <a:r>
              <a:rPr lang="en-US" altLang="ko-KR" dirty="0"/>
              <a:t>&gt;&gt;&gt; </a:t>
            </a:r>
            <a:r>
              <a:rPr lang="en-US" altLang="ko-KR" dirty="0" err="1"/>
              <a:t>fibo</a:t>
            </a:r>
            <a:r>
              <a:rPr lang="en-US" altLang="ko-KR" dirty="0"/>
              <a:t>.__name__</a:t>
            </a:r>
          </a:p>
          <a:p>
            <a:r>
              <a:rPr lang="en-US" altLang="ko-KR" dirty="0"/>
              <a:t>'</a:t>
            </a:r>
            <a:r>
              <a:rPr lang="en-US" altLang="ko-KR" dirty="0" err="1"/>
              <a:t>fibo</a:t>
            </a:r>
            <a:r>
              <a:rPr lang="en-US" altLang="ko-KR" dirty="0"/>
              <a:t>'</a:t>
            </a:r>
          </a:p>
        </p:txBody>
      </p:sp>
    </p:spTree>
    <p:extLst>
      <p:ext uri="{BB962C8B-B14F-4D97-AF65-F5344CB8AC3E}">
        <p14:creationId xmlns:p14="http://schemas.microsoft.com/office/powerpoint/2010/main" val="182478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from </a:t>
            </a:r>
            <a:r>
              <a:rPr lang="ko-KR" altLang="en-US" dirty="0"/>
              <a:t>모듈 </a:t>
            </a:r>
            <a:r>
              <a:rPr lang="en-US" altLang="ko-KR" dirty="0"/>
              <a:t>import </a:t>
            </a:r>
            <a:r>
              <a:rPr lang="ko-KR" altLang="en-US" dirty="0" smtClean="0"/>
              <a:t>함수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만약 </a:t>
            </a:r>
            <a:r>
              <a:rPr lang="en-US" altLang="ko-KR" dirty="0" err="1"/>
              <a:t>fibo.fib</a:t>
            </a:r>
            <a:r>
              <a:rPr lang="en-US" altLang="ko-KR" dirty="0"/>
              <a:t>()</a:t>
            </a:r>
            <a:r>
              <a:rPr lang="ko-KR" altLang="en-US" dirty="0"/>
              <a:t>와 같이 함수를 사용할 때마다 모듈의 이름을 적어주는 것이 귀찮다면 </a:t>
            </a:r>
            <a:r>
              <a:rPr lang="ko-KR" altLang="en-US" dirty="0" smtClean="0"/>
              <a:t>다음과 같이 </a:t>
            </a:r>
            <a:r>
              <a:rPr lang="ko-KR" altLang="en-US" dirty="0"/>
              <a:t>“</a:t>
            </a:r>
            <a:r>
              <a:rPr lang="en-US" altLang="ko-KR" dirty="0"/>
              <a:t>from </a:t>
            </a:r>
            <a:r>
              <a:rPr lang="ko-KR" altLang="en-US" dirty="0"/>
              <a:t>모듈 </a:t>
            </a:r>
            <a:r>
              <a:rPr lang="en-US" altLang="ko-KR" dirty="0"/>
              <a:t>import </a:t>
            </a:r>
            <a:r>
              <a:rPr lang="ko-KR" altLang="en-US" dirty="0"/>
              <a:t>함수” 문장을 사용하여도 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666" y="2887708"/>
            <a:ext cx="7927382" cy="203132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&gt;&gt;&gt; </a:t>
            </a:r>
            <a:r>
              <a:rPr lang="en-US" altLang="ko-KR" dirty="0" smtClean="0"/>
              <a:t>from </a:t>
            </a:r>
            <a:r>
              <a:rPr lang="en-US" altLang="ko-KR" dirty="0" err="1"/>
              <a:t>fibo</a:t>
            </a:r>
            <a:r>
              <a:rPr lang="en-US" altLang="ko-KR" dirty="0"/>
              <a:t> import fib</a:t>
            </a:r>
          </a:p>
          <a:p>
            <a:r>
              <a:rPr lang="en-US" altLang="ko-KR" dirty="0"/>
              <a:t>&gt;&gt;&gt; </a:t>
            </a:r>
            <a:r>
              <a:rPr lang="en-US" altLang="ko-KR" dirty="0" smtClean="0"/>
              <a:t>fib(1000)</a:t>
            </a:r>
          </a:p>
          <a:p>
            <a:r>
              <a:rPr lang="en-US" altLang="ko-KR" dirty="0"/>
              <a:t>1 1 2 3 5 8 13 21 34 55 89 144 233 377 610 </a:t>
            </a:r>
            <a:r>
              <a:rPr lang="en-US" altLang="ko-KR" dirty="0" smtClean="0"/>
              <a:t>987</a:t>
            </a:r>
          </a:p>
          <a:p>
            <a:endParaRPr lang="en-US" altLang="ko-KR" dirty="0"/>
          </a:p>
          <a:p>
            <a:r>
              <a:rPr lang="en-US" altLang="ko-KR" dirty="0"/>
              <a:t>&gt;&gt;&gt; </a:t>
            </a:r>
            <a:r>
              <a:rPr lang="en-US" altLang="ko-KR" dirty="0" smtClean="0"/>
              <a:t>from </a:t>
            </a:r>
            <a:r>
              <a:rPr lang="en-US" altLang="ko-KR" dirty="0" err="1"/>
              <a:t>fibo</a:t>
            </a:r>
            <a:r>
              <a:rPr lang="en-US" altLang="ko-KR" dirty="0"/>
              <a:t> import *</a:t>
            </a:r>
          </a:p>
          <a:p>
            <a:r>
              <a:rPr lang="en-US" altLang="ko-KR" dirty="0"/>
              <a:t>&gt;&gt;&gt; </a:t>
            </a:r>
            <a:r>
              <a:rPr lang="en-US" altLang="ko-KR" dirty="0" smtClean="0"/>
              <a:t>fib(500</a:t>
            </a:r>
            <a:r>
              <a:rPr lang="en-US" altLang="ko-KR" dirty="0"/>
              <a:t>)</a:t>
            </a:r>
          </a:p>
          <a:p>
            <a:r>
              <a:rPr lang="en-US" altLang="ko-KR" dirty="0" smtClean="0"/>
              <a:t>1 </a:t>
            </a:r>
            <a:r>
              <a:rPr lang="en-US" altLang="ko-KR" dirty="0"/>
              <a:t>1 2 3 5 8 13 21 34 55 89 144 233 </a:t>
            </a:r>
            <a:r>
              <a:rPr lang="en-US" altLang="ko-KR" dirty="0" smtClean="0"/>
              <a:t>377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4617833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모듈의 별칭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5657" y="1902041"/>
            <a:ext cx="7927382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import </a:t>
            </a:r>
            <a:r>
              <a:rPr lang="en-US" altLang="ko-KR" dirty="0" err="1"/>
              <a:t>mymodule</a:t>
            </a:r>
            <a:r>
              <a:rPr lang="en-US" altLang="ko-KR" dirty="0"/>
              <a:t> as lib</a:t>
            </a:r>
          </a:p>
          <a:p>
            <a:r>
              <a:rPr lang="en-US" altLang="ko-KR" dirty="0"/>
              <a:t>...</a:t>
            </a:r>
          </a:p>
          <a:p>
            <a:r>
              <a:rPr lang="en-US" altLang="ko-KR" dirty="0" err="1"/>
              <a:t>lib.func</a:t>
            </a:r>
            <a:r>
              <a:rPr lang="en-US" altLang="ko-KR" dirty="0"/>
              <a:t>(100)</a:t>
            </a:r>
          </a:p>
        </p:txBody>
      </p:sp>
    </p:spTree>
    <p:extLst>
      <p:ext uri="{BB962C8B-B14F-4D97-AF65-F5344CB8AC3E}">
        <p14:creationId xmlns:p14="http://schemas.microsoft.com/office/powerpoint/2010/main" val="24954645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모듈 실행하기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2100058"/>
            <a:ext cx="7927382" cy="369332"/>
          </a:xfrm>
          <a:prstGeom prst="rect">
            <a:avLst/>
          </a:prstGeom>
          <a:solidFill>
            <a:srgbClr val="CC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atinLnBrk="1"/>
            <a:r>
              <a:rPr lang="en-US" altLang="ko-KR" i="1" dirty="0"/>
              <a:t>C&gt; python fibo.py &lt;arguments&gt;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2709103"/>
            <a:ext cx="7927382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...</a:t>
            </a:r>
          </a:p>
          <a:p>
            <a:r>
              <a:rPr lang="en-US" altLang="ko-KR" dirty="0"/>
              <a:t>if __name__ == "__main__":</a:t>
            </a:r>
          </a:p>
          <a:p>
            <a:r>
              <a:rPr lang="en-US" altLang="ko-KR" dirty="0"/>
              <a:t>    import sys</a:t>
            </a:r>
          </a:p>
          <a:p>
            <a:r>
              <a:rPr lang="en-US" altLang="ko-KR" dirty="0"/>
              <a:t>    fib(</a:t>
            </a:r>
            <a:r>
              <a:rPr lang="en-US" altLang="ko-KR" dirty="0" err="1"/>
              <a:t>int</a:t>
            </a:r>
            <a:r>
              <a:rPr lang="en-US" altLang="ko-KR" dirty="0"/>
              <a:t>(</a:t>
            </a:r>
            <a:r>
              <a:rPr lang="en-US" altLang="ko-KR" dirty="0" err="1"/>
              <a:t>sys.argv</a:t>
            </a:r>
            <a:r>
              <a:rPr lang="en-US" altLang="ko-KR" dirty="0"/>
              <a:t>[1]))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648" y="4453217"/>
            <a:ext cx="7927382" cy="646331"/>
          </a:xfrm>
          <a:prstGeom prst="rect">
            <a:avLst/>
          </a:prstGeom>
          <a:solidFill>
            <a:srgbClr val="CC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atinLnBrk="1"/>
            <a:r>
              <a:rPr lang="en-US" altLang="ko-KR" i="1" dirty="0"/>
              <a:t>C&gt; python fibo.py 50</a:t>
            </a:r>
          </a:p>
          <a:p>
            <a:pPr latinLnBrk="1"/>
            <a:r>
              <a:rPr lang="en-US" altLang="ko-KR" i="1" dirty="0"/>
              <a:t>1 1 2 3 5 8 13 21 34</a:t>
            </a:r>
          </a:p>
        </p:txBody>
      </p:sp>
    </p:spTree>
    <p:extLst>
      <p:ext uri="{BB962C8B-B14F-4D97-AF65-F5344CB8AC3E}">
        <p14:creationId xmlns:p14="http://schemas.microsoft.com/office/powerpoint/2010/main" val="349774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 fontAlgn="base">
              <a:buFont typeface="+mj-lt"/>
              <a:buAutoNum type="arabicParenR"/>
            </a:pPr>
            <a:r>
              <a:rPr lang="ko-KR" altLang="en-US" dirty="0"/>
              <a:t>입력 스크립트가 있는 디렉토리</a:t>
            </a:r>
            <a:r>
              <a:rPr lang="en-US" altLang="ko-KR" dirty="0"/>
              <a:t>(</a:t>
            </a:r>
            <a:r>
              <a:rPr lang="ko-KR" altLang="en-US" dirty="0"/>
              <a:t>파일이 지정되지 않으면 현재 디렉토리</a:t>
            </a:r>
            <a:r>
              <a:rPr lang="en-US" altLang="ko-KR" dirty="0"/>
              <a:t>)</a:t>
            </a:r>
            <a:endParaRPr lang="ko-KR" altLang="en-US" dirty="0"/>
          </a:p>
          <a:p>
            <a:pPr marL="457200" lvl="0" indent="-457200" fontAlgn="base">
              <a:buFont typeface="+mj-lt"/>
              <a:buAutoNum type="arabicParenR"/>
            </a:pPr>
            <a:r>
              <a:rPr lang="en-US" altLang="ko-KR" dirty="0"/>
              <a:t>PYTHONPATH </a:t>
            </a:r>
            <a:r>
              <a:rPr lang="ko-KR" altLang="en-US" dirty="0"/>
              <a:t>환경 변수</a:t>
            </a:r>
          </a:p>
          <a:p>
            <a:pPr marL="457200" lvl="0" indent="-457200" fontAlgn="base">
              <a:buFont typeface="+mj-lt"/>
              <a:buAutoNum type="arabicParenR"/>
            </a:pPr>
            <a:r>
              <a:rPr lang="ko-KR" altLang="en-US" dirty="0"/>
              <a:t>설치에 의존하는 </a:t>
            </a:r>
            <a:r>
              <a:rPr lang="ko-KR" altLang="en-US" dirty="0" err="1"/>
              <a:t>디폴트값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모듈 탐색 경로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5884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any() </a:t>
            </a:r>
            <a:r>
              <a:rPr lang="ko-KR" altLang="en-US" dirty="0" smtClean="0"/>
              <a:t>함수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en-US" altLang="ko-KR" dirty="0"/>
              <a:t>any() </a:t>
            </a:r>
            <a:r>
              <a:rPr lang="ko-KR" altLang="en-US" dirty="0"/>
              <a:t>함수는 시퀀스 객체에 있는 한 개의 항목이라도 참인 경우 참을 반환한다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4684" y="2649244"/>
            <a:ext cx="7769327" cy="175432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&gt;&gt;&gt; </a:t>
            </a:r>
            <a:r>
              <a:rPr lang="en-US" altLang="ko-KR" dirty="0" err="1"/>
              <a:t>mylist</a:t>
            </a:r>
            <a:r>
              <a:rPr lang="en-US" altLang="ko-KR" dirty="0"/>
              <a:t> = [0, 1, 2, 3]                              </a:t>
            </a:r>
          </a:p>
          <a:p>
            <a:pPr latinLnBrk="1"/>
            <a:r>
              <a:rPr lang="en-US" altLang="ko-KR" dirty="0"/>
              <a:t>&gt;&gt;&gt; any(</a:t>
            </a:r>
            <a:r>
              <a:rPr lang="en-US" altLang="ko-KR" dirty="0" err="1"/>
              <a:t>mylist</a:t>
            </a:r>
            <a:r>
              <a:rPr lang="en-US" altLang="ko-KR" dirty="0"/>
              <a:t>)			</a:t>
            </a:r>
          </a:p>
          <a:p>
            <a:pPr latinLnBrk="1"/>
            <a:r>
              <a:rPr lang="en-US" altLang="ko-KR" dirty="0"/>
              <a:t>True  </a:t>
            </a:r>
          </a:p>
          <a:p>
            <a:pPr latinLnBrk="1"/>
            <a:r>
              <a:rPr lang="en-US" altLang="ko-KR" dirty="0"/>
              <a:t>&gt;&gt;&gt; </a:t>
            </a:r>
            <a:r>
              <a:rPr lang="en-US" altLang="ko-KR" dirty="0" err="1"/>
              <a:t>mylist</a:t>
            </a:r>
            <a:r>
              <a:rPr lang="en-US" altLang="ko-KR" dirty="0"/>
              <a:t> = [0, False]  </a:t>
            </a:r>
          </a:p>
          <a:p>
            <a:pPr latinLnBrk="1"/>
            <a:r>
              <a:rPr lang="en-US" altLang="ko-KR" dirty="0"/>
              <a:t>&gt;&gt;&gt; any(</a:t>
            </a:r>
            <a:r>
              <a:rPr lang="en-US" altLang="ko-KR" dirty="0" err="1"/>
              <a:t>mylist</a:t>
            </a:r>
            <a:r>
              <a:rPr lang="en-US" altLang="ko-KR" dirty="0"/>
              <a:t>)</a:t>
            </a:r>
          </a:p>
          <a:p>
            <a:pPr latinLnBrk="1"/>
            <a:r>
              <a:rPr lang="en-US" altLang="ko-KR" dirty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122773636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 프로그래밍에서 중요한 하나의 원칙은 이전에 개발된 코드를 적극적으로 재활용하자는 것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유용한 모듈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856" y="2641800"/>
            <a:ext cx="606742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2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copy</a:t>
            </a:r>
            <a:r>
              <a:rPr lang="ko-KR" altLang="en-US" dirty="0" smtClean="0"/>
              <a:t> 모듈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얇은 복사</a:t>
            </a:r>
            <a:r>
              <a:rPr lang="en-US" altLang="ko-KR" dirty="0"/>
              <a:t>(shallow copy) - </a:t>
            </a:r>
            <a:r>
              <a:rPr lang="ko-KR" altLang="en-US" dirty="0"/>
              <a:t>객체의 </a:t>
            </a:r>
            <a:r>
              <a:rPr lang="ko-KR" altLang="en-US" dirty="0" err="1"/>
              <a:t>참조값만</a:t>
            </a:r>
            <a:r>
              <a:rPr lang="ko-KR" altLang="en-US" dirty="0"/>
              <a:t> 복사되고 객체 자체는 복사되지 않는다</a:t>
            </a:r>
            <a:r>
              <a:rPr lang="en-US" altLang="ko-KR" dirty="0"/>
              <a:t>.</a:t>
            </a:r>
          </a:p>
          <a:p>
            <a:r>
              <a:rPr lang="ko-KR" altLang="en-US" dirty="0" smtClean="0"/>
              <a:t>깊은 </a:t>
            </a:r>
            <a:r>
              <a:rPr lang="ko-KR" altLang="en-US" dirty="0"/>
              <a:t>복사</a:t>
            </a:r>
            <a:r>
              <a:rPr lang="en-US" altLang="ko-KR" dirty="0"/>
              <a:t>(deep copy) - </a:t>
            </a:r>
            <a:r>
              <a:rPr lang="ko-KR" altLang="en-US" dirty="0"/>
              <a:t>객체까지 복사된다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464" y="3289778"/>
            <a:ext cx="573405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2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copy</a:t>
            </a:r>
            <a:r>
              <a:rPr lang="ko-KR" altLang="en-US" dirty="0" smtClean="0"/>
              <a:t> 모듈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8309" y="2149809"/>
            <a:ext cx="7927382" cy="203132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import copy</a:t>
            </a:r>
          </a:p>
          <a:p>
            <a:r>
              <a:rPr lang="en-US" altLang="ko-KR" dirty="0"/>
              <a:t>colors = ["red", "blue", "green"]</a:t>
            </a:r>
          </a:p>
          <a:p>
            <a:r>
              <a:rPr lang="en-US" altLang="ko-KR" dirty="0"/>
              <a:t>clone = </a:t>
            </a:r>
            <a:r>
              <a:rPr lang="en-US" altLang="ko-KR" dirty="0" err="1"/>
              <a:t>copy.deepcopy</a:t>
            </a:r>
            <a:r>
              <a:rPr lang="en-US" altLang="ko-KR" dirty="0"/>
              <a:t>(colors)</a:t>
            </a:r>
          </a:p>
          <a:p>
            <a:endParaRPr lang="en-US" altLang="ko-KR" dirty="0"/>
          </a:p>
          <a:p>
            <a:r>
              <a:rPr lang="en-US" altLang="ko-KR" dirty="0"/>
              <a:t>clone[0] = "white"</a:t>
            </a:r>
          </a:p>
          <a:p>
            <a:r>
              <a:rPr lang="en-US" altLang="ko-KR" dirty="0"/>
              <a:t>print(colors)</a:t>
            </a:r>
          </a:p>
          <a:p>
            <a:r>
              <a:rPr lang="en-US" altLang="ko-KR" dirty="0"/>
              <a:t>print(clone)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8309" y="4790179"/>
            <a:ext cx="7927382" cy="646331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latinLnBrk="1"/>
          </a:lstStyle>
          <a:p>
            <a:r>
              <a:rPr lang="en-US" altLang="ko-KR" dirty="0"/>
              <a:t>['red', 'blue', 'green']</a:t>
            </a:r>
          </a:p>
          <a:p>
            <a:r>
              <a:rPr lang="en-US" altLang="ko-KR" dirty="0"/>
              <a:t>['white', 'blue', 'green']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30" y="4437140"/>
            <a:ext cx="4696287" cy="199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58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random </a:t>
            </a:r>
            <a:r>
              <a:rPr lang="ko-KR" altLang="en-US" dirty="0"/>
              <a:t>모듈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2648" y="2029584"/>
            <a:ext cx="7927382" cy="369331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&gt;&gt;&gt; import random</a:t>
            </a:r>
          </a:p>
          <a:p>
            <a:r>
              <a:rPr lang="en-US" altLang="ko-KR" dirty="0"/>
              <a:t>&gt;&gt;&gt; print(</a:t>
            </a:r>
            <a:r>
              <a:rPr lang="en-US" altLang="ko-KR" dirty="0" err="1"/>
              <a:t>random.randint</a:t>
            </a:r>
            <a:r>
              <a:rPr lang="en-US" altLang="ko-KR" dirty="0"/>
              <a:t>(1, 6))</a:t>
            </a:r>
          </a:p>
          <a:p>
            <a:r>
              <a:rPr lang="en-US" altLang="ko-KR" dirty="0"/>
              <a:t>6</a:t>
            </a:r>
          </a:p>
          <a:p>
            <a:r>
              <a:rPr lang="en-US" altLang="ko-KR" dirty="0"/>
              <a:t>&gt;&gt;&gt; print(</a:t>
            </a:r>
            <a:r>
              <a:rPr lang="en-US" altLang="ko-KR" dirty="0" err="1"/>
              <a:t>random.randint</a:t>
            </a:r>
            <a:r>
              <a:rPr lang="en-US" altLang="ko-KR" dirty="0"/>
              <a:t>(1, 6))</a:t>
            </a:r>
          </a:p>
          <a:p>
            <a:r>
              <a:rPr lang="en-US" altLang="ko-KR" dirty="0"/>
              <a:t>3</a:t>
            </a:r>
          </a:p>
          <a:p>
            <a:endParaRPr lang="en-US" altLang="ko-KR" dirty="0"/>
          </a:p>
          <a:p>
            <a:r>
              <a:rPr lang="en-US" altLang="ko-KR" dirty="0"/>
              <a:t>&gt;&gt;&gt; import random</a:t>
            </a:r>
          </a:p>
          <a:p>
            <a:r>
              <a:rPr lang="en-US" altLang="ko-KR" dirty="0"/>
              <a:t>&gt;&gt;&gt; print(</a:t>
            </a:r>
            <a:r>
              <a:rPr lang="en-US" altLang="ko-KR" dirty="0" err="1"/>
              <a:t>random.random</a:t>
            </a:r>
            <a:r>
              <a:rPr lang="en-US" altLang="ko-KR" dirty="0"/>
              <a:t>()*100)</a:t>
            </a:r>
          </a:p>
          <a:p>
            <a:r>
              <a:rPr lang="en-US" altLang="ko-KR" dirty="0"/>
              <a:t>81.1618515880431</a:t>
            </a:r>
          </a:p>
          <a:p>
            <a:endParaRPr lang="en-US" altLang="ko-KR" dirty="0"/>
          </a:p>
          <a:p>
            <a:r>
              <a:rPr lang="en-US" altLang="ko-KR" dirty="0"/>
              <a:t>&gt;&gt;&gt; </a:t>
            </a:r>
            <a:r>
              <a:rPr lang="en-US" altLang="ko-KR" dirty="0" err="1"/>
              <a:t>myList</a:t>
            </a:r>
            <a:r>
              <a:rPr lang="en-US" altLang="ko-KR" dirty="0"/>
              <a:t> = [ "red", "green", "blue" ]</a:t>
            </a:r>
          </a:p>
          <a:p>
            <a:r>
              <a:rPr lang="en-US" altLang="ko-KR" dirty="0"/>
              <a:t>&gt;&gt;&gt; </a:t>
            </a:r>
            <a:r>
              <a:rPr lang="en-US" altLang="ko-KR" dirty="0" err="1"/>
              <a:t>random.choice</a:t>
            </a:r>
            <a:r>
              <a:rPr lang="en-US" altLang="ko-KR" dirty="0"/>
              <a:t>(</a:t>
            </a:r>
            <a:r>
              <a:rPr lang="en-US" altLang="ko-KR" dirty="0" err="1"/>
              <a:t>myList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'blue'</a:t>
            </a:r>
          </a:p>
        </p:txBody>
      </p:sp>
    </p:spTree>
    <p:extLst>
      <p:ext uri="{BB962C8B-B14F-4D97-AF65-F5344CB8AC3E}">
        <p14:creationId xmlns:p14="http://schemas.microsoft.com/office/powerpoint/2010/main" val="286473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random </a:t>
            </a:r>
            <a:r>
              <a:rPr lang="ko-KR" altLang="en-US" dirty="0"/>
              <a:t>모듈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2648" y="1958563"/>
            <a:ext cx="7927382" cy="313932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&gt;&gt;&gt; </a:t>
            </a:r>
            <a:r>
              <a:rPr lang="en-US" altLang="ko-KR" dirty="0" err="1"/>
              <a:t>myList</a:t>
            </a:r>
            <a:r>
              <a:rPr lang="en-US" altLang="ko-KR" dirty="0"/>
              <a:t> = [ [x] for x in range(10) ]</a:t>
            </a:r>
          </a:p>
          <a:p>
            <a:r>
              <a:rPr lang="en-US" altLang="ko-KR" dirty="0"/>
              <a:t>&gt;&gt;&gt; </a:t>
            </a:r>
            <a:r>
              <a:rPr lang="en-US" altLang="ko-KR" dirty="0" err="1"/>
              <a:t>random.shuffle</a:t>
            </a:r>
            <a:r>
              <a:rPr lang="en-US" altLang="ko-KR" dirty="0"/>
              <a:t>(</a:t>
            </a:r>
            <a:r>
              <a:rPr lang="en-US" altLang="ko-KR" dirty="0" err="1"/>
              <a:t>myList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&gt;&gt;&gt; </a:t>
            </a:r>
            <a:r>
              <a:rPr lang="en-US" altLang="ko-KR" dirty="0" err="1"/>
              <a:t>myList</a:t>
            </a:r>
            <a:endParaRPr lang="en-US" altLang="ko-KR" dirty="0"/>
          </a:p>
          <a:p>
            <a:r>
              <a:rPr lang="en-US" altLang="ko-KR" dirty="0"/>
              <a:t>[[3], [2], [7], [9], [8], [1], [4], [6], [0], [5]]</a:t>
            </a:r>
          </a:p>
          <a:p>
            <a:endParaRPr lang="en-US" altLang="ko-KR" dirty="0"/>
          </a:p>
          <a:p>
            <a:r>
              <a:rPr lang="en-US" altLang="ko-KR" dirty="0"/>
              <a:t>&gt;&gt;&gt; for </a:t>
            </a:r>
            <a:r>
              <a:rPr lang="en-US" altLang="ko-KR" dirty="0" err="1"/>
              <a:t>i</a:t>
            </a:r>
            <a:r>
              <a:rPr lang="en-US" altLang="ko-KR" dirty="0"/>
              <a:t> in range(3):</a:t>
            </a:r>
          </a:p>
          <a:p>
            <a:r>
              <a:rPr lang="en-US" altLang="ko-KR" dirty="0"/>
              <a:t>	print(</a:t>
            </a:r>
            <a:r>
              <a:rPr lang="en-US" altLang="ko-KR" dirty="0" err="1"/>
              <a:t>random.randrange</a:t>
            </a:r>
            <a:r>
              <a:rPr lang="en-US" altLang="ko-KR" dirty="0"/>
              <a:t>(0, 101, 3))</a:t>
            </a:r>
          </a:p>
          <a:p>
            <a:r>
              <a:rPr lang="en-US" altLang="ko-KR" dirty="0"/>
              <a:t>	</a:t>
            </a:r>
          </a:p>
          <a:p>
            <a:r>
              <a:rPr lang="en-US" altLang="ko-KR" dirty="0"/>
              <a:t>81</a:t>
            </a:r>
          </a:p>
          <a:p>
            <a:r>
              <a:rPr lang="en-US" altLang="ko-KR" dirty="0"/>
              <a:t>21</a:t>
            </a:r>
          </a:p>
          <a:p>
            <a:r>
              <a:rPr lang="en-US" altLang="ko-KR" dirty="0"/>
              <a:t>57</a:t>
            </a:r>
          </a:p>
        </p:txBody>
      </p:sp>
    </p:spTree>
    <p:extLst>
      <p:ext uri="{BB962C8B-B14F-4D97-AF65-F5344CB8AC3E}">
        <p14:creationId xmlns:p14="http://schemas.microsoft.com/office/powerpoint/2010/main" val="337823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sys </a:t>
            </a:r>
            <a:r>
              <a:rPr lang="ko-KR" altLang="en-US" dirty="0" smtClean="0"/>
              <a:t>모듈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sys </a:t>
            </a:r>
            <a:r>
              <a:rPr lang="ko-KR" altLang="en-US" dirty="0"/>
              <a:t>모듈은 </a:t>
            </a:r>
            <a:r>
              <a:rPr lang="ko-KR" altLang="en-US" dirty="0" err="1"/>
              <a:t>파이썬</a:t>
            </a:r>
            <a:r>
              <a:rPr lang="ko-KR" altLang="en-US" dirty="0"/>
              <a:t> 인터프리터에 대한 다양한 정보를 제공하는 모듈이다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5657" y="2517856"/>
            <a:ext cx="7927382" cy="203132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&gt;&gt;&gt; import sys</a:t>
            </a:r>
          </a:p>
          <a:p>
            <a:r>
              <a:rPr lang="en-US" altLang="ko-KR" dirty="0"/>
              <a:t>&gt;&gt;&gt; </a:t>
            </a:r>
            <a:r>
              <a:rPr lang="en-US" altLang="ko-KR" dirty="0" err="1"/>
              <a:t>sys.prefix</a:t>
            </a:r>
            <a:r>
              <a:rPr lang="en-US" altLang="ko-KR" dirty="0"/>
              <a:t> # </a:t>
            </a:r>
            <a:r>
              <a:rPr lang="ko-KR" altLang="en-US" dirty="0" err="1"/>
              <a:t>파이썬이</a:t>
            </a:r>
            <a:r>
              <a:rPr lang="ko-KR" altLang="en-US" dirty="0"/>
              <a:t> 설치된 경로 </a:t>
            </a:r>
          </a:p>
          <a:p>
            <a:r>
              <a:rPr lang="en-US" altLang="ko-KR" dirty="0"/>
              <a:t>'C:\\Users\\chun\\</a:t>
            </a:r>
            <a:r>
              <a:rPr lang="en-US" altLang="ko-KR" dirty="0" err="1"/>
              <a:t>AppData</a:t>
            </a:r>
            <a:r>
              <a:rPr lang="en-US" altLang="ko-KR" dirty="0"/>
              <a:t>\\Local\\Programs\\Python\\Python35-32'</a:t>
            </a:r>
          </a:p>
          <a:p>
            <a:endParaRPr lang="en-US" altLang="ko-KR" dirty="0"/>
          </a:p>
          <a:p>
            <a:r>
              <a:rPr lang="en-US" altLang="ko-KR" dirty="0"/>
              <a:t>&gt;&gt;&gt; </a:t>
            </a:r>
            <a:r>
              <a:rPr lang="en-US" altLang="ko-KR" dirty="0" err="1"/>
              <a:t>sys.executable</a:t>
            </a:r>
            <a:endParaRPr lang="en-US" altLang="ko-KR" dirty="0"/>
          </a:p>
          <a:p>
            <a:r>
              <a:rPr lang="en-US" altLang="ko-KR" dirty="0"/>
              <a:t>'C:\\Users\\chun\\</a:t>
            </a:r>
            <a:r>
              <a:rPr lang="en-US" altLang="ko-KR" dirty="0" err="1"/>
              <a:t>AppData</a:t>
            </a:r>
            <a:r>
              <a:rPr lang="en-US" altLang="ko-KR" dirty="0"/>
              <a:t>\\Local\\Programs\\Python\\Python35-32\\pythonw.exe'</a:t>
            </a:r>
          </a:p>
        </p:txBody>
      </p:sp>
    </p:spTree>
    <p:extLst>
      <p:ext uri="{BB962C8B-B14F-4D97-AF65-F5344CB8AC3E}">
        <p14:creationId xmlns:p14="http://schemas.microsoft.com/office/powerpoint/2010/main" val="331098411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time </a:t>
            </a:r>
            <a:r>
              <a:rPr lang="ko-KR" altLang="en-US" dirty="0"/>
              <a:t>모듈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2130089"/>
            <a:ext cx="7927382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&gt;&gt;&gt; import time</a:t>
            </a:r>
          </a:p>
          <a:p>
            <a:r>
              <a:rPr lang="en-US" altLang="ko-KR" dirty="0"/>
              <a:t>&gt;&gt;&gt; </a:t>
            </a:r>
            <a:r>
              <a:rPr lang="en-US" altLang="ko-KR" dirty="0" err="1"/>
              <a:t>time.time</a:t>
            </a:r>
            <a:r>
              <a:rPr lang="en-US" altLang="ko-KR" dirty="0"/>
              <a:t>()</a:t>
            </a:r>
          </a:p>
          <a:p>
            <a:r>
              <a:rPr lang="en-US" altLang="ko-KR" dirty="0"/>
              <a:t>1461203464.6591916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410" y="3448050"/>
            <a:ext cx="527685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5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7086" y="1782206"/>
            <a:ext cx="7927382" cy="341632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import time</a:t>
            </a:r>
          </a:p>
          <a:p>
            <a:r>
              <a:rPr lang="en-US" altLang="ko-KR" dirty="0" err="1"/>
              <a:t>def</a:t>
            </a:r>
            <a:r>
              <a:rPr lang="en-US" altLang="ko-KR" dirty="0"/>
              <a:t> fib(n):    # </a:t>
            </a:r>
            <a:r>
              <a:rPr lang="ko-KR" altLang="en-US" dirty="0"/>
              <a:t>피보나치 수열 출력</a:t>
            </a:r>
          </a:p>
          <a:p>
            <a:r>
              <a:rPr lang="ko-KR" altLang="en-US" dirty="0"/>
              <a:t>    </a:t>
            </a:r>
            <a:r>
              <a:rPr lang="en-US" altLang="ko-KR" dirty="0"/>
              <a:t>a, b = 0, 1</a:t>
            </a:r>
          </a:p>
          <a:p>
            <a:r>
              <a:rPr lang="en-US" altLang="ko-KR" dirty="0"/>
              <a:t>    while b &lt; n:</a:t>
            </a:r>
          </a:p>
          <a:p>
            <a:r>
              <a:rPr lang="en-US" altLang="ko-KR" dirty="0"/>
              <a:t>        print(b, end=' ')</a:t>
            </a:r>
          </a:p>
          <a:p>
            <a:r>
              <a:rPr lang="en-US" altLang="ko-KR" dirty="0"/>
              <a:t>        a, b = b, </a:t>
            </a:r>
            <a:r>
              <a:rPr lang="en-US" altLang="ko-KR" dirty="0" err="1"/>
              <a:t>a+b</a:t>
            </a:r>
            <a:endParaRPr lang="en-US" altLang="ko-KR" dirty="0"/>
          </a:p>
          <a:p>
            <a:r>
              <a:rPr lang="en-US" altLang="ko-KR" dirty="0"/>
              <a:t>    print()</a:t>
            </a:r>
          </a:p>
          <a:p>
            <a:endParaRPr lang="en-US" altLang="ko-KR" dirty="0"/>
          </a:p>
          <a:p>
            <a:r>
              <a:rPr lang="en-US" altLang="ko-KR" dirty="0"/>
              <a:t>start = </a:t>
            </a:r>
            <a:r>
              <a:rPr lang="en-US" altLang="ko-KR" dirty="0" err="1"/>
              <a:t>time.time</a:t>
            </a:r>
            <a:r>
              <a:rPr lang="en-US" altLang="ko-KR" dirty="0"/>
              <a:t>()</a:t>
            </a:r>
          </a:p>
          <a:p>
            <a:r>
              <a:rPr lang="en-US" altLang="ko-KR" dirty="0"/>
              <a:t>fib(1000)	</a:t>
            </a:r>
          </a:p>
          <a:p>
            <a:r>
              <a:rPr lang="en-US" altLang="ko-KR" dirty="0"/>
              <a:t>end = </a:t>
            </a:r>
            <a:r>
              <a:rPr lang="en-US" altLang="ko-KR" dirty="0" err="1"/>
              <a:t>time.time</a:t>
            </a:r>
            <a:r>
              <a:rPr lang="en-US" altLang="ko-KR" dirty="0"/>
              <a:t>()</a:t>
            </a:r>
          </a:p>
          <a:p>
            <a:r>
              <a:rPr lang="en-US" altLang="ko-KR" dirty="0"/>
              <a:t>print(end-start)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7086" y="5664630"/>
            <a:ext cx="7927382" cy="646331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latinLnBrk="1"/>
          </a:lstStyle>
          <a:p>
            <a:r>
              <a:rPr lang="en-US" altLang="ko-KR" dirty="0"/>
              <a:t>1 1 2 3 5 8 13 21 34 55 89 144 233 377 610 987 </a:t>
            </a:r>
          </a:p>
          <a:p>
            <a:r>
              <a:rPr lang="en-US" altLang="ko-KR" dirty="0"/>
              <a:t>0.03500199317932129</a:t>
            </a:r>
          </a:p>
        </p:txBody>
      </p:sp>
    </p:spTree>
    <p:extLst>
      <p:ext uri="{BB962C8B-B14F-4D97-AF65-F5344CB8AC3E}">
        <p14:creationId xmlns:p14="http://schemas.microsoft.com/office/powerpoint/2010/main" val="47357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5678" y="2215299"/>
            <a:ext cx="20377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&gt;&gt;&gt;import time </a:t>
            </a:r>
          </a:p>
          <a:p>
            <a:r>
              <a:rPr lang="en-US" altLang="ko-KR" dirty="0" smtClean="0"/>
              <a:t>&gt;&gt;&gt;</a:t>
            </a:r>
            <a:r>
              <a:rPr lang="en-US" altLang="ko-KR" dirty="0" err="1" smtClean="0"/>
              <a:t>time.asctime</a:t>
            </a:r>
            <a:r>
              <a:rPr lang="en-US" altLang="ko-KR" dirty="0" smtClean="0"/>
              <a:t>()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&gt;&gt;&gt;</a:t>
            </a:r>
            <a:r>
              <a:rPr lang="en-US" altLang="ko-KR" dirty="0" err="1" smtClean="0"/>
              <a:t>time.sleep</a:t>
            </a:r>
            <a:r>
              <a:rPr lang="en-US" altLang="ko-KR" smtClean="0"/>
              <a:t>(1)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2343874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calendar </a:t>
            </a:r>
            <a:r>
              <a:rPr lang="ko-KR" altLang="en-US" dirty="0"/>
              <a:t>모듈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9446" y="1752412"/>
            <a:ext cx="7927382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import calendar</a:t>
            </a:r>
          </a:p>
          <a:p>
            <a:endParaRPr lang="en-US" altLang="ko-KR" dirty="0"/>
          </a:p>
          <a:p>
            <a:r>
              <a:rPr lang="en-US" altLang="ko-KR" dirty="0" err="1"/>
              <a:t>cal</a:t>
            </a:r>
            <a:r>
              <a:rPr lang="en-US" altLang="ko-KR" dirty="0"/>
              <a:t> = </a:t>
            </a:r>
            <a:r>
              <a:rPr lang="en-US" altLang="ko-KR" dirty="0" err="1"/>
              <a:t>calendar.month</a:t>
            </a:r>
            <a:r>
              <a:rPr lang="en-US" altLang="ko-KR" dirty="0"/>
              <a:t>(2016, 8)</a:t>
            </a:r>
          </a:p>
          <a:p>
            <a:r>
              <a:rPr lang="en-US" altLang="ko-KR" dirty="0"/>
              <a:t>print(</a:t>
            </a:r>
            <a:r>
              <a:rPr lang="en-US" altLang="ko-KR" dirty="0" err="1"/>
              <a:t>cal</a:t>
            </a:r>
            <a:r>
              <a:rPr lang="en-US" altLang="ko-KR" dirty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9446" y="3767291"/>
            <a:ext cx="7927382" cy="2031325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latinLnBrk="1"/>
          </a:lstStyle>
          <a:p>
            <a:r>
              <a:rPr lang="en-US" altLang="ko-KR" dirty="0"/>
              <a:t>    August 2016</a:t>
            </a:r>
          </a:p>
          <a:p>
            <a:r>
              <a:rPr lang="en-US" altLang="ko-KR" dirty="0"/>
              <a:t>Mo </a:t>
            </a:r>
            <a:r>
              <a:rPr lang="en-US" altLang="ko-KR" dirty="0" err="1"/>
              <a:t>Tu</a:t>
            </a:r>
            <a:r>
              <a:rPr lang="en-US" altLang="ko-KR" dirty="0"/>
              <a:t> We </a:t>
            </a:r>
            <a:r>
              <a:rPr lang="en-US" altLang="ko-KR" dirty="0" err="1"/>
              <a:t>Th</a:t>
            </a:r>
            <a:r>
              <a:rPr lang="en-US" altLang="ko-KR" dirty="0"/>
              <a:t> Fr Sa Su</a:t>
            </a:r>
          </a:p>
          <a:p>
            <a:r>
              <a:rPr lang="en-US" altLang="ko-KR" dirty="0"/>
              <a:t> 1  2  3  4  5  6  7</a:t>
            </a:r>
          </a:p>
          <a:p>
            <a:r>
              <a:rPr lang="en-US" altLang="ko-KR" dirty="0"/>
              <a:t> 8  9 10 11 12 13 14</a:t>
            </a:r>
          </a:p>
          <a:p>
            <a:r>
              <a:rPr lang="en-US" altLang="ko-KR" dirty="0"/>
              <a:t>15 16 17 18 19 20 21</a:t>
            </a:r>
          </a:p>
          <a:p>
            <a:r>
              <a:rPr lang="en-US" altLang="ko-KR" dirty="0"/>
              <a:t>22 23 24 25 26 27 28</a:t>
            </a:r>
          </a:p>
          <a:p>
            <a:r>
              <a:rPr lang="en-US" altLang="ko-KR" dirty="0"/>
              <a:t>29 30 31</a:t>
            </a:r>
          </a:p>
        </p:txBody>
      </p:sp>
    </p:spTree>
    <p:extLst>
      <p:ext uri="{BB962C8B-B14F-4D97-AF65-F5344CB8AC3E}">
        <p14:creationId xmlns:p14="http://schemas.microsoft.com/office/powerpoint/2010/main" val="106869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eval</a:t>
            </a:r>
            <a:r>
              <a:rPr lang="en-US" altLang="ko-KR" dirty="0" smtClean="0"/>
              <a:t>() </a:t>
            </a:r>
            <a:r>
              <a:rPr lang="ko-KR" altLang="en-US" dirty="0" smtClean="0"/>
              <a:t>함수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en-US" altLang="ko-KR" dirty="0" err="1"/>
              <a:t>eval</a:t>
            </a:r>
            <a:r>
              <a:rPr lang="en-US" altLang="ko-KR" dirty="0"/>
              <a:t>() </a:t>
            </a:r>
            <a:r>
              <a:rPr lang="ko-KR" altLang="en-US" dirty="0"/>
              <a:t>함수는 전달된 수식을 구문 분석하고 프로그램 내에서 수식을 실행한다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4684" y="2453935"/>
            <a:ext cx="7769327" cy="258532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&gt;&gt;&gt;</a:t>
            </a:r>
            <a:r>
              <a:rPr lang="ko-KR" altLang="en-US" dirty="0"/>
              <a:t> </a:t>
            </a:r>
            <a:r>
              <a:rPr lang="en-US" altLang="ko-KR" dirty="0"/>
              <a:t>x = 10 </a:t>
            </a:r>
            <a:endParaRPr lang="ko-KR" altLang="en-US" dirty="0"/>
          </a:p>
          <a:p>
            <a:pPr latinLnBrk="1"/>
            <a:r>
              <a:rPr lang="en-US" altLang="ko-KR" dirty="0"/>
              <a:t>&gt;&gt;&gt;</a:t>
            </a:r>
            <a:r>
              <a:rPr lang="ko-KR" altLang="en-US" dirty="0"/>
              <a:t> </a:t>
            </a:r>
            <a:r>
              <a:rPr lang="en-US" altLang="ko-KR" dirty="0" err="1"/>
              <a:t>eval</a:t>
            </a:r>
            <a:r>
              <a:rPr lang="en-US" altLang="ko-KR" dirty="0"/>
              <a:t>('x + 1') </a:t>
            </a:r>
            <a:endParaRPr lang="ko-KR" altLang="en-US" dirty="0"/>
          </a:p>
          <a:p>
            <a:pPr latinLnBrk="1"/>
            <a:r>
              <a:rPr lang="en-US" altLang="ko-KR" dirty="0"/>
              <a:t>11</a:t>
            </a:r>
            <a:endParaRPr lang="ko-KR" altLang="en-US" dirty="0"/>
          </a:p>
          <a:p>
            <a:pPr latinLnBrk="1"/>
            <a:endParaRPr lang="en-US" altLang="ko-KR" dirty="0" smtClean="0"/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 smtClean="0"/>
              <a:t>&gt;&gt;&gt;</a:t>
            </a:r>
            <a:r>
              <a:rPr lang="ko-KR" altLang="en-US" dirty="0" smtClean="0"/>
              <a:t> </a:t>
            </a:r>
            <a:r>
              <a:rPr lang="en-US" altLang="ko-KR" dirty="0" err="1"/>
              <a:t>exp</a:t>
            </a:r>
            <a:r>
              <a:rPr lang="en-US" altLang="ko-KR" dirty="0"/>
              <a:t> = </a:t>
            </a:r>
            <a:r>
              <a:rPr lang="en-US" altLang="ko-KR" b="1" dirty="0"/>
              <a:t>in</a:t>
            </a:r>
            <a:r>
              <a:rPr lang="en-US" altLang="ko-KR" dirty="0"/>
              <a:t>put("</a:t>
            </a:r>
            <a:r>
              <a:rPr lang="ko-KR" altLang="en-US" dirty="0" err="1"/>
              <a:t>파이썬의</a:t>
            </a:r>
            <a:r>
              <a:rPr lang="ko-KR" altLang="en-US" dirty="0"/>
              <a:t> 수식을 </a:t>
            </a:r>
            <a:r>
              <a:rPr lang="ko-KR" altLang="en-US" dirty="0" err="1"/>
              <a:t>입력하시오</a:t>
            </a:r>
            <a:r>
              <a:rPr lang="en-US" altLang="ko-KR" dirty="0"/>
              <a:t>: ")</a:t>
            </a:r>
            <a:endParaRPr lang="ko-KR" altLang="en-US" dirty="0"/>
          </a:p>
          <a:p>
            <a:pPr latinLnBrk="1"/>
            <a:r>
              <a:rPr lang="ko-KR" altLang="en-US" dirty="0" err="1"/>
              <a:t>파이썬의</a:t>
            </a:r>
            <a:r>
              <a:rPr lang="ko-KR" altLang="en-US" dirty="0"/>
              <a:t> 수식을 </a:t>
            </a:r>
            <a:r>
              <a:rPr lang="ko-KR" altLang="en-US" dirty="0" err="1"/>
              <a:t>입력하시오</a:t>
            </a:r>
            <a:r>
              <a:rPr lang="en-US" altLang="ko-KR" dirty="0"/>
              <a:t>: 2**10</a:t>
            </a:r>
            <a:endParaRPr lang="ko-KR" altLang="en-US" dirty="0"/>
          </a:p>
          <a:p>
            <a:pPr latinLnBrk="1"/>
            <a:r>
              <a:rPr lang="en-US" altLang="ko-KR" dirty="0"/>
              <a:t>&gt;&gt;&gt;</a:t>
            </a:r>
            <a:r>
              <a:rPr lang="ko-KR" altLang="en-US" dirty="0"/>
              <a:t> </a:t>
            </a:r>
            <a:r>
              <a:rPr lang="en-US" altLang="ko-KR" dirty="0" err="1"/>
              <a:t>eval</a:t>
            </a:r>
            <a:r>
              <a:rPr lang="en-US" altLang="ko-KR" dirty="0"/>
              <a:t>(</a:t>
            </a:r>
            <a:r>
              <a:rPr lang="en-US" altLang="ko-KR" dirty="0" err="1"/>
              <a:t>exp</a:t>
            </a:r>
            <a:r>
              <a:rPr lang="en-US" altLang="ko-KR" dirty="0"/>
              <a:t>)</a:t>
            </a:r>
            <a:endParaRPr lang="ko-KR" altLang="en-US" dirty="0"/>
          </a:p>
          <a:p>
            <a:pPr latinLnBrk="1"/>
            <a:r>
              <a:rPr lang="en-US" altLang="ko-KR" dirty="0"/>
              <a:t>1024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782" y="5229133"/>
            <a:ext cx="50673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9038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keyword </a:t>
            </a:r>
            <a:r>
              <a:rPr lang="ko-KR" altLang="en-US" dirty="0"/>
              <a:t>모듈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8309" y="1390392"/>
            <a:ext cx="7927382" cy="286232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import keyword</a:t>
            </a:r>
          </a:p>
          <a:p>
            <a:endParaRPr lang="en-US" altLang="ko-KR" dirty="0"/>
          </a:p>
          <a:p>
            <a:r>
              <a:rPr lang="en-US" altLang="ko-KR" dirty="0"/>
              <a:t>name = input("</a:t>
            </a:r>
            <a:r>
              <a:rPr lang="ko-KR" altLang="en-US" dirty="0"/>
              <a:t>변수 이름을 </a:t>
            </a:r>
            <a:r>
              <a:rPr lang="ko-KR" altLang="en-US" dirty="0" err="1"/>
              <a:t>입력하시오</a:t>
            </a:r>
            <a:r>
              <a:rPr lang="en-US" altLang="ko-KR" dirty="0"/>
              <a:t>: ")</a:t>
            </a:r>
          </a:p>
          <a:p>
            <a:endParaRPr lang="en-US" altLang="ko-KR" dirty="0"/>
          </a:p>
          <a:p>
            <a:r>
              <a:rPr lang="en-US" altLang="ko-KR" dirty="0"/>
              <a:t>if </a:t>
            </a:r>
            <a:r>
              <a:rPr lang="en-US" altLang="ko-KR" dirty="0" err="1"/>
              <a:t>keyword.iskeyword</a:t>
            </a:r>
            <a:r>
              <a:rPr lang="en-US" altLang="ko-KR" dirty="0"/>
              <a:t>(name):</a:t>
            </a:r>
          </a:p>
          <a:p>
            <a:r>
              <a:rPr lang="en-US" altLang="ko-KR" dirty="0"/>
              <a:t>    print (name, "</a:t>
            </a:r>
            <a:r>
              <a:rPr lang="ko-KR" altLang="en-US" dirty="0"/>
              <a:t>은 </a:t>
            </a:r>
            <a:r>
              <a:rPr lang="ko-KR" altLang="en-US" dirty="0" err="1"/>
              <a:t>예약어임</a:t>
            </a:r>
            <a:r>
              <a:rPr lang="en-US" altLang="ko-KR" dirty="0"/>
              <a:t>.")</a:t>
            </a:r>
          </a:p>
          <a:p>
            <a:r>
              <a:rPr lang="en-US" altLang="ko-KR" dirty="0"/>
              <a:t>    print ("</a:t>
            </a:r>
            <a:r>
              <a:rPr lang="ko-KR" altLang="en-US" dirty="0"/>
              <a:t>아래는 키워드의 전체 리스트임</a:t>
            </a:r>
            <a:r>
              <a:rPr lang="en-US" altLang="ko-KR" dirty="0"/>
              <a:t>: ")</a:t>
            </a:r>
          </a:p>
          <a:p>
            <a:r>
              <a:rPr lang="en-US" altLang="ko-KR" dirty="0"/>
              <a:t>    print (</a:t>
            </a:r>
            <a:r>
              <a:rPr lang="en-US" altLang="ko-KR" dirty="0" err="1"/>
              <a:t>keyword.kwlist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else:</a:t>
            </a:r>
          </a:p>
          <a:p>
            <a:r>
              <a:rPr lang="en-US" altLang="ko-KR" dirty="0"/>
              <a:t>    print (name, "</a:t>
            </a:r>
            <a:r>
              <a:rPr lang="ko-KR" altLang="en-US" dirty="0"/>
              <a:t>은 사용할 수 있는 </a:t>
            </a:r>
            <a:r>
              <a:rPr lang="ko-KR" altLang="en-US" dirty="0" err="1"/>
              <a:t>변수이름임</a:t>
            </a:r>
            <a:r>
              <a:rPr lang="en-US" altLang="ko-KR" dirty="0"/>
              <a:t>.")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8309" y="4790179"/>
            <a:ext cx="7927382" cy="1754326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latinLnBrk="1"/>
          </a:lstStyle>
          <a:p>
            <a:r>
              <a:rPr lang="ko-KR" altLang="en-US" dirty="0"/>
              <a:t>변수 이름을 </a:t>
            </a:r>
            <a:r>
              <a:rPr lang="ko-KR" altLang="en-US" dirty="0" err="1"/>
              <a:t>입력하시오</a:t>
            </a:r>
            <a:r>
              <a:rPr lang="en-US" altLang="ko-KR" dirty="0"/>
              <a:t>: for</a:t>
            </a:r>
          </a:p>
          <a:p>
            <a:r>
              <a:rPr lang="en-US" altLang="ko-KR" dirty="0"/>
              <a:t>for </a:t>
            </a:r>
            <a:r>
              <a:rPr lang="ko-KR" altLang="en-US" dirty="0"/>
              <a:t>은 </a:t>
            </a:r>
            <a:r>
              <a:rPr lang="ko-KR" altLang="en-US" dirty="0" err="1"/>
              <a:t>예약어임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아래는 키워드의 전체 리스트임</a:t>
            </a:r>
            <a:r>
              <a:rPr lang="en-US" altLang="ko-KR" dirty="0"/>
              <a:t>: </a:t>
            </a:r>
          </a:p>
          <a:p>
            <a:r>
              <a:rPr lang="en-US" altLang="ko-KR" dirty="0"/>
              <a:t>['False', 'None', 'True', 'and', 'as', 'assert', 'break', 'class', 'continue', '</a:t>
            </a:r>
            <a:r>
              <a:rPr lang="en-US" altLang="ko-KR" dirty="0" err="1"/>
              <a:t>def</a:t>
            </a:r>
            <a:r>
              <a:rPr lang="en-US" altLang="ko-KR" dirty="0"/>
              <a:t>', 'del', '</a:t>
            </a:r>
            <a:r>
              <a:rPr lang="en-US" altLang="ko-KR" dirty="0" err="1"/>
              <a:t>elif</a:t>
            </a:r>
            <a:r>
              <a:rPr lang="en-US" altLang="ko-KR" dirty="0"/>
              <a:t>', 'else', 'except', 'finally', 'for', 'from', 'global', 'if', 'import', 'in', 'is', 'lambda', 'nonlocal', 'not', 'or', 'pass', 'raise', 'return', 'try', 'while', 'with', 'yield']</a:t>
            </a:r>
          </a:p>
        </p:txBody>
      </p:sp>
    </p:spTree>
    <p:extLst>
      <p:ext uri="{BB962C8B-B14F-4D97-AF65-F5344CB8AC3E}">
        <p14:creationId xmlns:p14="http://schemas.microsoft.com/office/powerpoint/2010/main" val="136505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하나의 예제로 동전 던지기 게임을 </a:t>
            </a:r>
            <a:r>
              <a:rPr lang="ko-KR" altLang="en-US" dirty="0" err="1"/>
              <a:t>파이썬으로</a:t>
            </a:r>
            <a:r>
              <a:rPr lang="ko-KR" altLang="en-US" dirty="0"/>
              <a:t> 작성해보자</a:t>
            </a:r>
            <a:r>
              <a:rPr lang="en-US" altLang="ko-KR" dirty="0"/>
              <a:t>. random </a:t>
            </a:r>
            <a:r>
              <a:rPr lang="ko-KR" altLang="en-US" dirty="0"/>
              <a:t>모듈을 사용한다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 latinLnBrk="1"/>
            <a:r>
              <a:rPr lang="en-US" altLang="ko-KR" dirty="0" smtClean="0"/>
              <a:t>Lab: </a:t>
            </a:r>
            <a:r>
              <a:rPr lang="ko-KR" altLang="en-US" dirty="0">
                <a:effectLst/>
              </a:rPr>
              <a:t>동전 </a:t>
            </a:r>
            <a:r>
              <a:rPr lang="ko-KR" altLang="en-US" dirty="0" err="1">
                <a:effectLst/>
              </a:rPr>
              <a:t>던기지</a:t>
            </a:r>
            <a:r>
              <a:rPr lang="ko-KR" altLang="en-US" dirty="0">
                <a:effectLst/>
              </a:rPr>
              <a:t> 게임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960536" y="26812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759418" y="2681207"/>
            <a:ext cx="7927382" cy="3139321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latinLnBrk="1"/>
          </a:lstStyle>
          <a:p>
            <a:r>
              <a:rPr lang="ko-KR" altLang="en-US" dirty="0"/>
              <a:t>동전 던지기를 계속하시겠습니까</a:t>
            </a:r>
            <a:r>
              <a:rPr lang="en-US" altLang="ko-KR" dirty="0"/>
              <a:t>?( yes, no) yes</a:t>
            </a:r>
          </a:p>
          <a:p>
            <a:r>
              <a:rPr lang="en-US" altLang="ko-KR" dirty="0"/>
              <a:t>head</a:t>
            </a:r>
          </a:p>
          <a:p>
            <a:r>
              <a:rPr lang="ko-KR" altLang="en-US" dirty="0"/>
              <a:t>동전 던지기를 계속하시겠습니까</a:t>
            </a:r>
            <a:r>
              <a:rPr lang="en-US" altLang="ko-KR" dirty="0"/>
              <a:t>?( yes, no) yes</a:t>
            </a:r>
          </a:p>
          <a:p>
            <a:r>
              <a:rPr lang="en-US" altLang="ko-KR" dirty="0"/>
              <a:t>head</a:t>
            </a:r>
          </a:p>
          <a:p>
            <a:r>
              <a:rPr lang="ko-KR" altLang="en-US" dirty="0"/>
              <a:t>동전 던지기를 계속하시겠습니까</a:t>
            </a:r>
            <a:r>
              <a:rPr lang="en-US" altLang="ko-KR" dirty="0"/>
              <a:t>?( yes, no) yes</a:t>
            </a:r>
          </a:p>
          <a:p>
            <a:r>
              <a:rPr lang="en-US" altLang="ko-KR" dirty="0"/>
              <a:t>tail</a:t>
            </a:r>
          </a:p>
          <a:p>
            <a:r>
              <a:rPr lang="ko-KR" altLang="en-US" dirty="0"/>
              <a:t>동전 던지기를 계속하시겠습니까</a:t>
            </a:r>
            <a:r>
              <a:rPr lang="en-US" altLang="ko-KR" dirty="0"/>
              <a:t>?( yes, no) yes</a:t>
            </a:r>
          </a:p>
          <a:p>
            <a:r>
              <a:rPr lang="en-US" altLang="ko-KR" dirty="0"/>
              <a:t>tail</a:t>
            </a:r>
          </a:p>
          <a:p>
            <a:r>
              <a:rPr lang="ko-KR" altLang="en-US" dirty="0"/>
              <a:t>동전 던지기를 계속하시겠습니까</a:t>
            </a:r>
            <a:r>
              <a:rPr lang="en-US" altLang="ko-KR" dirty="0"/>
              <a:t>?( yes, no) yes</a:t>
            </a:r>
          </a:p>
          <a:p>
            <a:r>
              <a:rPr lang="en-US" altLang="ko-KR" dirty="0"/>
              <a:t>head</a:t>
            </a:r>
          </a:p>
          <a:p>
            <a:r>
              <a:rPr lang="ko-KR" altLang="en-US" dirty="0"/>
              <a:t>동전 던지기를 계속하시겠습니까</a:t>
            </a:r>
            <a:r>
              <a:rPr lang="en-US" altLang="ko-KR" dirty="0"/>
              <a:t>?( yes, no) no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6533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Sol: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8902" y="1886337"/>
            <a:ext cx="7927382" cy="286232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import random</a:t>
            </a:r>
          </a:p>
          <a:p>
            <a:r>
              <a:rPr lang="en-US" altLang="ko-KR" dirty="0" err="1"/>
              <a:t>myList</a:t>
            </a:r>
            <a:r>
              <a:rPr lang="en-US" altLang="ko-KR" dirty="0"/>
              <a:t> = [ "head", "tail" ]</a:t>
            </a:r>
          </a:p>
          <a:p>
            <a:endParaRPr lang="en-US" altLang="ko-KR" dirty="0"/>
          </a:p>
          <a:p>
            <a:r>
              <a:rPr lang="en-US" altLang="ko-KR" dirty="0"/>
              <a:t>while (True):</a:t>
            </a:r>
          </a:p>
          <a:p>
            <a:r>
              <a:rPr lang="en-US" altLang="ko-KR" dirty="0"/>
              <a:t>	response = input("</a:t>
            </a:r>
            <a:r>
              <a:rPr lang="ko-KR" altLang="en-US" dirty="0"/>
              <a:t>동전 던지기를 계속하시겠습니까</a:t>
            </a:r>
            <a:r>
              <a:rPr lang="en-US" altLang="ko-KR" dirty="0"/>
              <a:t>?( yes, no) ");</a:t>
            </a:r>
          </a:p>
          <a:p>
            <a:r>
              <a:rPr lang="en-US" altLang="ko-KR" dirty="0"/>
              <a:t>	if response == "yes":</a:t>
            </a:r>
          </a:p>
          <a:p>
            <a:r>
              <a:rPr lang="en-US" altLang="ko-KR" dirty="0"/>
              <a:t>		coin = </a:t>
            </a:r>
            <a:r>
              <a:rPr lang="en-US" altLang="ko-KR" dirty="0" err="1"/>
              <a:t>random.choice</a:t>
            </a:r>
            <a:r>
              <a:rPr lang="en-US" altLang="ko-KR" dirty="0"/>
              <a:t>(</a:t>
            </a:r>
            <a:r>
              <a:rPr lang="en-US" altLang="ko-KR" dirty="0" err="1"/>
              <a:t>myList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		print (coin)</a:t>
            </a:r>
          </a:p>
          <a:p>
            <a:r>
              <a:rPr lang="en-US" altLang="ko-KR" dirty="0"/>
              <a:t>	else :</a:t>
            </a:r>
          </a:p>
          <a:p>
            <a:r>
              <a:rPr lang="en-US" altLang="ko-KR" dirty="0"/>
              <a:t>		break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981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28218" y="1615735"/>
            <a:ext cx="8437830" cy="3364638"/>
          </a:xfrm>
          <a:prstGeom prst="rect">
            <a:avLst/>
          </a:prstGeom>
          <a:solidFill>
            <a:srgbClr val="008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이번 장에서 배운 것</a:t>
            </a:r>
            <a:endParaRPr lang="ko-KR" altLang="en-US" dirty="0"/>
          </a:p>
        </p:txBody>
      </p:sp>
      <p:sp>
        <p:nvSpPr>
          <p:cNvPr id="5" name="내용 개체 틀 1"/>
          <p:cNvSpPr txBox="1">
            <a:spLocks/>
          </p:cNvSpPr>
          <p:nvPr/>
        </p:nvSpPr>
        <p:spPr bwMode="gray">
          <a:xfrm>
            <a:off x="612648" y="1801371"/>
            <a:ext cx="7211683" cy="4226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Clr>
                <a:schemeClr val="accent5"/>
              </a:buClr>
              <a:buSzPct val="85000"/>
              <a:buFont typeface="Wingdings" pitchFamily="2" charset="2"/>
              <a:buChar char="¢"/>
              <a:defRPr lang="en-US" sz="24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Clr>
                <a:schemeClr val="accent4"/>
              </a:buClr>
              <a:buSzPct val="85000"/>
              <a:buFont typeface="Wingdings" pitchFamily="2" charset="2"/>
              <a:buChar char="¤"/>
              <a:defRPr lang="en-US" sz="20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Clr>
                <a:schemeClr val="accent3"/>
              </a:buClr>
              <a:buSzPct val="85000"/>
              <a:buFont typeface="Wingdings" pitchFamily="2" charset="2"/>
              <a:buChar char="¤"/>
              <a:defRPr lang="en-US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¤"/>
              <a:defRPr lang="en-US" sz="16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Clr>
                <a:schemeClr val="accent6"/>
              </a:buClr>
              <a:buSzPct val="85000"/>
              <a:buFont typeface="Wingdings" pitchFamily="2" charset="2"/>
              <a:buChar char="¤"/>
              <a:defRPr lang="en-US" sz="14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 err="1">
                <a:solidFill>
                  <a:schemeClr val="bg1"/>
                </a:solidFill>
              </a:rPr>
              <a:t>파이썬에는</a:t>
            </a:r>
            <a:r>
              <a:rPr lang="ko-KR" altLang="en-US" sz="1600" dirty="0">
                <a:solidFill>
                  <a:schemeClr val="bg1"/>
                </a:solidFill>
              </a:rPr>
              <a:t> 어떤 객체에도 적용이 가능한 내장 함수가 있다</a:t>
            </a:r>
            <a:r>
              <a:rPr lang="en-US" altLang="ko-KR" sz="1600" dirty="0">
                <a:solidFill>
                  <a:schemeClr val="bg1"/>
                </a:solidFill>
              </a:rPr>
              <a:t>. </a:t>
            </a:r>
            <a:r>
              <a:rPr lang="en-US" altLang="ko-KR" sz="1600" dirty="0" err="1">
                <a:solidFill>
                  <a:schemeClr val="bg1"/>
                </a:solidFill>
              </a:rPr>
              <a:t>len</a:t>
            </a:r>
            <a:r>
              <a:rPr lang="en-US" altLang="ko-KR" sz="1600" dirty="0">
                <a:solidFill>
                  <a:schemeClr val="bg1"/>
                </a:solidFill>
              </a:rPr>
              <a:t>()</a:t>
            </a:r>
            <a:r>
              <a:rPr lang="ko-KR" altLang="en-US" sz="1600" dirty="0">
                <a:solidFill>
                  <a:schemeClr val="bg1"/>
                </a:solidFill>
              </a:rPr>
              <a:t>나 </a:t>
            </a:r>
            <a:r>
              <a:rPr lang="en-US" altLang="ko-KR" sz="1600" dirty="0">
                <a:solidFill>
                  <a:schemeClr val="bg1"/>
                </a:solidFill>
              </a:rPr>
              <a:t>max()</a:t>
            </a:r>
            <a:r>
              <a:rPr lang="ko-KR" altLang="en-US" sz="1600" dirty="0">
                <a:solidFill>
                  <a:schemeClr val="bg1"/>
                </a:solidFill>
              </a:rPr>
              <a:t>와 같은 함수들을 잘 사용하면 </a:t>
            </a:r>
            <a:r>
              <a:rPr lang="ko-KR" altLang="en-US" sz="1600" dirty="0" smtClean="0">
                <a:solidFill>
                  <a:schemeClr val="bg1"/>
                </a:solidFill>
              </a:rPr>
              <a:t>프로그래밍이 </a:t>
            </a:r>
            <a:r>
              <a:rPr lang="ko-KR" altLang="en-US" sz="1600" dirty="0">
                <a:solidFill>
                  <a:schemeClr val="bg1"/>
                </a:solidFill>
              </a:rPr>
              <a:t>쉬워진다</a:t>
            </a:r>
            <a:r>
              <a:rPr lang="en-US" altLang="ko-KR" sz="1600" dirty="0">
                <a:solidFill>
                  <a:schemeClr val="bg1"/>
                </a:solidFill>
              </a:rPr>
              <a:t>.</a:t>
            </a:r>
          </a:p>
          <a:p>
            <a:r>
              <a:rPr lang="ko-KR" altLang="en-US" sz="1600" dirty="0" smtClean="0">
                <a:solidFill>
                  <a:schemeClr val="bg1"/>
                </a:solidFill>
              </a:rPr>
              <a:t>클래스를 </a:t>
            </a:r>
            <a:r>
              <a:rPr lang="ko-KR" altLang="en-US" sz="1600" dirty="0">
                <a:solidFill>
                  <a:schemeClr val="bg1"/>
                </a:solidFill>
              </a:rPr>
              <a:t>정의할 때 </a:t>
            </a:r>
            <a:r>
              <a:rPr lang="en-US" altLang="ko-KR" sz="1600" dirty="0">
                <a:solidFill>
                  <a:schemeClr val="bg1"/>
                </a:solidFill>
              </a:rPr>
              <a:t>(self)</a:t>
            </a:r>
            <a:r>
              <a:rPr lang="ko-KR" altLang="en-US" sz="1600" dirty="0">
                <a:solidFill>
                  <a:schemeClr val="bg1"/>
                </a:solidFill>
              </a:rPr>
              <a:t>와 </a:t>
            </a:r>
            <a:r>
              <a:rPr lang="en-US" altLang="ko-KR" sz="1600" dirty="0">
                <a:solidFill>
                  <a:schemeClr val="bg1"/>
                </a:solidFill>
              </a:rPr>
              <a:t>(self) </a:t>
            </a:r>
            <a:r>
              <a:rPr lang="ko-KR" altLang="en-US" sz="1600" dirty="0" err="1">
                <a:solidFill>
                  <a:schemeClr val="bg1"/>
                </a:solidFill>
              </a:rPr>
              <a:t>메소드만</a:t>
            </a:r>
            <a:r>
              <a:rPr lang="ko-KR" altLang="en-US" sz="1600" dirty="0">
                <a:solidFill>
                  <a:schemeClr val="bg1"/>
                </a:solidFill>
              </a:rPr>
              <a:t> 정의하면 </a:t>
            </a:r>
            <a:r>
              <a:rPr lang="ko-KR" altLang="en-US" sz="1600" dirty="0" err="1">
                <a:solidFill>
                  <a:schemeClr val="bg1"/>
                </a:solidFill>
              </a:rPr>
              <a:t>이터레이터가</a:t>
            </a:r>
            <a:r>
              <a:rPr lang="ko-KR" altLang="en-US" sz="1600" dirty="0">
                <a:solidFill>
                  <a:schemeClr val="bg1"/>
                </a:solidFill>
              </a:rPr>
              <a:t> 된다</a:t>
            </a:r>
            <a:r>
              <a:rPr lang="en-US" altLang="ko-KR" sz="1600" dirty="0">
                <a:solidFill>
                  <a:schemeClr val="bg1"/>
                </a:solidFill>
              </a:rPr>
              <a:t>. </a:t>
            </a:r>
            <a:r>
              <a:rPr lang="ko-KR" altLang="en-US" sz="1600" dirty="0" err="1">
                <a:solidFill>
                  <a:schemeClr val="bg1"/>
                </a:solidFill>
              </a:rPr>
              <a:t>이터레이터는</a:t>
            </a:r>
            <a:r>
              <a:rPr lang="ko-KR" altLang="en-US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>
                <a:solidFill>
                  <a:schemeClr val="bg1"/>
                </a:solidFill>
              </a:rPr>
              <a:t>for </a:t>
            </a:r>
            <a:r>
              <a:rPr lang="ko-KR" altLang="en-US" sz="1600" dirty="0" smtClean="0">
                <a:solidFill>
                  <a:schemeClr val="bg1"/>
                </a:solidFill>
              </a:rPr>
              <a:t>루프에서 </a:t>
            </a:r>
            <a:r>
              <a:rPr lang="ko-KR" altLang="en-US" sz="1600" dirty="0">
                <a:solidFill>
                  <a:schemeClr val="bg1"/>
                </a:solidFill>
              </a:rPr>
              <a:t>사용할 수 있다</a:t>
            </a:r>
            <a:r>
              <a:rPr lang="en-US" altLang="ko-KR" sz="1600" dirty="0">
                <a:solidFill>
                  <a:schemeClr val="bg1"/>
                </a:solidFill>
              </a:rPr>
              <a:t>.</a:t>
            </a:r>
          </a:p>
          <a:p>
            <a:r>
              <a:rPr lang="ko-KR" altLang="en-US" sz="1600" dirty="0" smtClean="0">
                <a:solidFill>
                  <a:schemeClr val="bg1"/>
                </a:solidFill>
              </a:rPr>
              <a:t>연산자 </a:t>
            </a:r>
            <a:r>
              <a:rPr lang="ko-KR" altLang="en-US" sz="1600" dirty="0">
                <a:solidFill>
                  <a:schemeClr val="bg1"/>
                </a:solidFill>
              </a:rPr>
              <a:t>오버로딩은 </a:t>
            </a:r>
            <a:r>
              <a:rPr lang="en-US" altLang="ko-KR" sz="1600" dirty="0">
                <a:solidFill>
                  <a:schemeClr val="bg1"/>
                </a:solidFill>
              </a:rPr>
              <a:t>+</a:t>
            </a:r>
            <a:r>
              <a:rPr lang="ko-KR" altLang="en-US" sz="1600" dirty="0">
                <a:solidFill>
                  <a:schemeClr val="bg1"/>
                </a:solidFill>
              </a:rPr>
              <a:t>나 </a:t>
            </a:r>
            <a:r>
              <a:rPr lang="en-US" altLang="ko-KR" sz="1600" dirty="0">
                <a:solidFill>
                  <a:schemeClr val="bg1"/>
                </a:solidFill>
              </a:rPr>
              <a:t>–</a:t>
            </a:r>
            <a:r>
              <a:rPr lang="ko-KR" altLang="en-US" sz="1600" dirty="0">
                <a:solidFill>
                  <a:schemeClr val="bg1"/>
                </a:solidFill>
              </a:rPr>
              <a:t>와 같은 연산자들을 클래스에 맞추어서 다시 정의하는 것이다</a:t>
            </a:r>
            <a:r>
              <a:rPr lang="en-US" altLang="ko-KR" sz="1600" dirty="0">
                <a:solidFill>
                  <a:schemeClr val="bg1"/>
                </a:solidFill>
              </a:rPr>
              <a:t>. </a:t>
            </a:r>
            <a:r>
              <a:rPr lang="ko-KR" altLang="en-US" sz="1600" dirty="0">
                <a:solidFill>
                  <a:schemeClr val="bg1"/>
                </a:solidFill>
              </a:rPr>
              <a:t>연산자에 해당되는 </a:t>
            </a:r>
            <a:r>
              <a:rPr lang="ko-KR" altLang="en-US" sz="1600" dirty="0" err="1" smtClean="0">
                <a:solidFill>
                  <a:schemeClr val="bg1"/>
                </a:solidFill>
              </a:rPr>
              <a:t>메소드</a:t>
            </a:r>
            <a:r>
              <a:rPr lang="en-US" altLang="ko-KR" sz="1600" dirty="0">
                <a:solidFill>
                  <a:schemeClr val="bg1"/>
                </a:solidFill>
              </a:rPr>
              <a:t>(</a:t>
            </a:r>
            <a:r>
              <a:rPr lang="ko-KR" altLang="en-US" sz="1600" dirty="0">
                <a:solidFill>
                  <a:schemeClr val="bg1"/>
                </a:solidFill>
              </a:rPr>
              <a:t>예를 들어서 </a:t>
            </a:r>
            <a:r>
              <a:rPr lang="en-US" altLang="ko-KR" sz="1600" dirty="0">
                <a:solidFill>
                  <a:schemeClr val="bg1"/>
                </a:solidFill>
              </a:rPr>
              <a:t>__add__(self, other))</a:t>
            </a:r>
            <a:r>
              <a:rPr lang="ko-KR" altLang="en-US" sz="1600" dirty="0">
                <a:solidFill>
                  <a:schemeClr val="bg1"/>
                </a:solidFill>
              </a:rPr>
              <a:t>를 클래스 안에서 정의하면 된다</a:t>
            </a:r>
            <a:r>
              <a:rPr lang="en-US" altLang="ko-KR" sz="1600" dirty="0" smtClean="0">
                <a:solidFill>
                  <a:schemeClr val="bg1"/>
                </a:solidFill>
              </a:rPr>
              <a:t>.</a:t>
            </a:r>
            <a:endParaRPr lang="en-US" altLang="ko-KR" sz="1600" dirty="0">
              <a:solidFill>
                <a:schemeClr val="bg1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904" y="5356445"/>
            <a:ext cx="1542003" cy="139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5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371475"/>
            <a:ext cx="7623175" cy="571500"/>
          </a:xfrm>
        </p:spPr>
        <p:txBody>
          <a:bodyPr>
            <a:normAutofit fontScale="90000"/>
          </a:bodyPr>
          <a:lstStyle/>
          <a:p>
            <a:r>
              <a:rPr lang="en-US" altLang="ko-KR" sz="3600" dirty="0"/>
              <a:t>Q &amp; A</a:t>
            </a:r>
          </a:p>
        </p:txBody>
      </p:sp>
      <p:pic>
        <p:nvPicPr>
          <p:cNvPr id="457732" name="Picture 4" descr="MCj0416502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389" y="2417955"/>
            <a:ext cx="1706562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그림 4" descr="Male Teacher Cartoon Free Stock Photo - Public Domain Pictur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948" y="1788893"/>
            <a:ext cx="3668245" cy="261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87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sum() </a:t>
            </a:r>
            <a:r>
              <a:rPr lang="ko-KR" altLang="en-US" dirty="0" smtClean="0"/>
              <a:t>함수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en-US" altLang="ko-KR" dirty="0"/>
              <a:t>sum() </a:t>
            </a:r>
            <a:r>
              <a:rPr lang="ko-KR" altLang="en-US" dirty="0"/>
              <a:t>함수는 리스트에 존재하는 항목들을 전부 더하여 합계를 반환한다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4684" y="2453935"/>
            <a:ext cx="7769327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&gt;&gt;&gt; sum([1, 2, 3 ]) </a:t>
            </a:r>
          </a:p>
          <a:p>
            <a:pPr latinLnBrk="1"/>
            <a:r>
              <a:rPr lang="en-US" altLang="ko-KR" dirty="0"/>
              <a:t>6</a:t>
            </a:r>
          </a:p>
          <a:p>
            <a:pPr latinLnBrk="1"/>
            <a:r>
              <a:rPr lang="en-US" altLang="ko-KR" dirty="0"/>
              <a:t>&gt;&gt;&gt; sum([1, 2, 3], 20) </a:t>
            </a:r>
          </a:p>
          <a:p>
            <a:pPr latinLnBrk="1"/>
            <a:r>
              <a:rPr lang="en-US" altLang="ko-KR" dirty="0"/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4025169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Bin() </a:t>
            </a:r>
            <a:r>
              <a:rPr lang="ko-KR" altLang="en-US" dirty="0" smtClean="0"/>
              <a:t>함수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 </a:t>
            </a:r>
            <a:r>
              <a:rPr lang="ko-KR" altLang="en-US" dirty="0" smtClean="0"/>
              <a:t>정수의 </a:t>
            </a:r>
            <a:r>
              <a:rPr lang="ko-KR" altLang="en-US" dirty="0" err="1" smtClean="0"/>
              <a:t>이진표현</a:t>
            </a:r>
            <a:r>
              <a:rPr lang="ko-KR" altLang="en-US" dirty="0" smtClean="0"/>
              <a:t> 반환</a:t>
            </a:r>
            <a:endParaRPr lang="en-US" altLang="ko-KR" dirty="0" smtClean="0"/>
          </a:p>
          <a:p>
            <a:r>
              <a:rPr lang="en-US" altLang="ko-KR" dirty="0" smtClean="0"/>
              <a:t>&gt;&gt;&gt; y = bin(64)</a:t>
            </a:r>
          </a:p>
          <a:p>
            <a:r>
              <a:rPr lang="en-US" altLang="ko-KR" dirty="0" smtClean="0"/>
              <a:t>&gt;&gt;&gt;y</a:t>
            </a:r>
          </a:p>
          <a:p>
            <a:r>
              <a:rPr lang="en-US" altLang="ko-KR" dirty="0" smtClean="0"/>
              <a:t>0b1000000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537458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가을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3357</TotalTime>
  <Words>3246</Words>
  <Application>Microsoft Office PowerPoint</Application>
  <PresentationFormat>화면 슬라이드 쇼(4:3)</PresentationFormat>
  <Paragraphs>623</Paragraphs>
  <Slides>74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74</vt:i4>
      </vt:variant>
    </vt:vector>
  </HeadingPairs>
  <TitlesOfParts>
    <vt:vector size="81" baseType="lpstr">
      <vt:lpstr>HY얕은샘물M</vt:lpstr>
      <vt:lpstr>굴림</vt:lpstr>
      <vt:lpstr>Arial</vt:lpstr>
      <vt:lpstr>Tw Cen MT</vt:lpstr>
      <vt:lpstr>Wingdings</vt:lpstr>
      <vt:lpstr>Wingdings 2</vt:lpstr>
      <vt:lpstr>가을</vt:lpstr>
      <vt:lpstr>11장 내장함수, 람다식, 제너레이터, 모듈</vt:lpstr>
      <vt:lpstr>학습 목표</vt:lpstr>
      <vt:lpstr>내장함수</vt:lpstr>
      <vt:lpstr>abs() 함수 </vt:lpstr>
      <vt:lpstr>all() 함수 </vt:lpstr>
      <vt:lpstr>any() 함수 </vt:lpstr>
      <vt:lpstr>eval() 함수 </vt:lpstr>
      <vt:lpstr>sum() 함수 </vt:lpstr>
      <vt:lpstr>Bin() 함수</vt:lpstr>
      <vt:lpstr>len() 함수 </vt:lpstr>
      <vt:lpstr>list() 함수 </vt:lpstr>
      <vt:lpstr>map() 함수 </vt:lpstr>
      <vt:lpstr>dir() 함수 </vt:lpstr>
      <vt:lpstr>PowerPoint 프레젠테이션</vt:lpstr>
      <vt:lpstr>max(), min() 함수 </vt:lpstr>
      <vt:lpstr>enumerate() 함수 </vt:lpstr>
      <vt:lpstr>filter() 함수 </vt:lpstr>
      <vt:lpstr>zip() 함수 </vt:lpstr>
      <vt:lpstr>Lab: 내장 함수 예제</vt:lpstr>
      <vt:lpstr>정렬과 탐색</vt:lpstr>
      <vt:lpstr>key 매개변수 </vt:lpstr>
      <vt:lpstr>예제 </vt:lpstr>
      <vt:lpstr>예제 </vt:lpstr>
      <vt:lpstr>오름차순 정렬과 내림차순 정렬</vt:lpstr>
      <vt:lpstr>Lab: 키를 이용한 정렬 예제 </vt:lpstr>
      <vt:lpstr>Lab: 키를 이용한 정렬 예제 </vt:lpstr>
      <vt:lpstr>람다식 </vt:lpstr>
      <vt:lpstr>예제</vt:lpstr>
      <vt:lpstr>콜백 함수 </vt:lpstr>
      <vt:lpstr>map() 함수와 람다식</vt:lpstr>
      <vt:lpstr>filter() 함수와 람다식</vt:lpstr>
      <vt:lpstr>reduce() 함수와 람다식</vt:lpstr>
      <vt:lpstr>예제 </vt:lpstr>
      <vt:lpstr>Lab: 람다식으로 온도 변환하기</vt:lpstr>
      <vt:lpstr>Sol: 람다식으로 온도 변환하기</vt:lpstr>
      <vt:lpstr>Lab: 람다식으로 데이터 처리하기</vt:lpstr>
      <vt:lpstr>Sol:</vt:lpstr>
      <vt:lpstr> 이터레이터</vt:lpstr>
      <vt:lpstr>객체가 이터러블 객체가 되려면</vt:lpstr>
      <vt:lpstr>예제</vt:lpstr>
      <vt:lpstr>예제</vt:lpstr>
      <vt:lpstr>제너레이터</vt:lpstr>
      <vt:lpstr>예제</vt:lpstr>
      <vt:lpstr>Lab: 피보나치 이터레이터</vt:lpstr>
      <vt:lpstr>Solution</vt:lpstr>
      <vt:lpstr>연산자 오버로딩</vt:lpstr>
      <vt:lpstr>오버로딩할 수 있는 연산자</vt:lpstr>
      <vt:lpstr>예제</vt:lpstr>
      <vt:lpstr>예제</vt:lpstr>
      <vt:lpstr>Lab: Book 클래스 </vt:lpstr>
      <vt:lpstr>Solution</vt:lpstr>
      <vt:lpstr>모듈</vt:lpstr>
      <vt:lpstr>모듈 </vt:lpstr>
      <vt:lpstr>모듈 작성하기</vt:lpstr>
      <vt:lpstr>모듈 사용하기</vt:lpstr>
      <vt:lpstr>from 모듈 import 함수</vt:lpstr>
      <vt:lpstr>모듈의 별칭</vt:lpstr>
      <vt:lpstr>모듈 실행하기</vt:lpstr>
      <vt:lpstr>모듈 탐색 경로</vt:lpstr>
      <vt:lpstr>유용한 모듈</vt:lpstr>
      <vt:lpstr>copy 모듈 </vt:lpstr>
      <vt:lpstr>copy 모듈 </vt:lpstr>
      <vt:lpstr>random 모듈</vt:lpstr>
      <vt:lpstr>random 모듈</vt:lpstr>
      <vt:lpstr>sys 모듈</vt:lpstr>
      <vt:lpstr>time 모듈</vt:lpstr>
      <vt:lpstr>예제 </vt:lpstr>
      <vt:lpstr>PowerPoint 프레젠테이션</vt:lpstr>
      <vt:lpstr>calendar 모듈</vt:lpstr>
      <vt:lpstr>keyword 모듈 </vt:lpstr>
      <vt:lpstr>Lab: 동전 던기지 게임</vt:lpstr>
      <vt:lpstr>Sol:</vt:lpstr>
      <vt:lpstr>이번 장에서 배운 것</vt:lpstr>
      <vt:lpstr>Q &amp; A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쉽게 풀어쓴 C 프로그래밍</dc:title>
  <dc:creator>천인국</dc:creator>
  <cp:lastModifiedBy>신 동현</cp:lastModifiedBy>
  <cp:revision>1004</cp:revision>
  <dcterms:created xsi:type="dcterms:W3CDTF">2007-06-29T06:43:39Z</dcterms:created>
  <dcterms:modified xsi:type="dcterms:W3CDTF">2023-05-29T23:41:21Z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TC010187211033</vt:lpwstr>
  </property>
</Properties>
</file>