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8512175" cy="144018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75" d="100"/>
          <a:sy n="75" d="100"/>
        </p:scale>
        <p:origin x="-1194" y="-204"/>
      </p:cViewPr>
      <p:guideLst>
        <p:guide orient="horz" pos="4536"/>
        <p:guide pos="268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38415" y="4473894"/>
            <a:ext cx="7235349" cy="308705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276828" y="8161021"/>
            <a:ext cx="5958523" cy="368046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2011-07-04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2011-07-04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5745720" y="1210154"/>
            <a:ext cx="1782237" cy="25806559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396053" y="1210154"/>
            <a:ext cx="5207796" cy="25806559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2011-07-04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2011-07-04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72405" y="9254491"/>
            <a:ext cx="7235349" cy="2860359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72405" y="6104100"/>
            <a:ext cx="7235349" cy="3150393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2011-07-04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396054" y="7057549"/>
            <a:ext cx="3495017" cy="199591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032939" y="7057549"/>
            <a:ext cx="3495016" cy="199591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2011-07-04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25609" y="576741"/>
            <a:ext cx="7660958" cy="24003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25609" y="3223738"/>
            <a:ext cx="3761022" cy="13435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25609" y="4567238"/>
            <a:ext cx="3761022" cy="829770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324067" y="3223738"/>
            <a:ext cx="3762500" cy="13435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324067" y="4567238"/>
            <a:ext cx="3762500" cy="829770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2011-07-04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2011-07-04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2011-07-04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25611" y="573406"/>
            <a:ext cx="2800447" cy="244030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328024" y="573408"/>
            <a:ext cx="4758542" cy="122915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25611" y="3013711"/>
            <a:ext cx="2800447" cy="985123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2011-07-04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68448" y="10081261"/>
            <a:ext cx="5107305" cy="11901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668448" y="1286828"/>
            <a:ext cx="5107305" cy="864108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668448" y="11271409"/>
            <a:ext cx="5107305" cy="16902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2011-07-04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25609" y="576741"/>
            <a:ext cx="7660958" cy="24003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25609" y="3360421"/>
            <a:ext cx="7660958" cy="95045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25609" y="13348337"/>
            <a:ext cx="1986174" cy="7667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9DB0EF-DCEC-4BAB-945E-20EA0D0B904D}" type="datetimeFigureOut">
              <a:rPr lang="ko-KR" altLang="en-US" smtClean="0"/>
              <a:pPr/>
              <a:t>2011-07-04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2908327" y="13348337"/>
            <a:ext cx="2695522" cy="7667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100392" y="13348337"/>
            <a:ext cx="1986174" cy="7667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직사각형 254"/>
          <p:cNvSpPr/>
          <p:nvPr/>
        </p:nvSpPr>
        <p:spPr>
          <a:xfrm>
            <a:off x="799703" y="11089332"/>
            <a:ext cx="5688632" cy="288032"/>
          </a:xfrm>
          <a:prstGeom prst="rect">
            <a:avLst/>
          </a:prstGeom>
          <a:solidFill>
            <a:srgbClr val="FFFF00"/>
          </a:solidFill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학교현장실습</a:t>
            </a:r>
            <a:endParaRPr lang="en-US" altLang="ko-KR" sz="1100" smtClean="0"/>
          </a:p>
        </p:txBody>
      </p:sp>
      <p:sp>
        <p:nvSpPr>
          <p:cNvPr id="166" name="직사각형 165"/>
          <p:cNvSpPr/>
          <p:nvPr/>
        </p:nvSpPr>
        <p:spPr>
          <a:xfrm>
            <a:off x="96766" y="144117"/>
            <a:ext cx="558921" cy="360191"/>
          </a:xfrm>
          <a:prstGeom prst="rect">
            <a:avLst/>
          </a:prstGeom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100" b="1" smtClean="0"/>
              <a:t>학기</a:t>
            </a:r>
            <a:endParaRPr lang="ko-KR" altLang="en-US" sz="1100" b="1"/>
          </a:p>
        </p:txBody>
      </p:sp>
      <p:sp>
        <p:nvSpPr>
          <p:cNvPr id="167" name="직사각형 166"/>
          <p:cNvSpPr/>
          <p:nvPr/>
        </p:nvSpPr>
        <p:spPr>
          <a:xfrm>
            <a:off x="655688" y="144117"/>
            <a:ext cx="2304255" cy="360191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100" b="1" smtClean="0"/>
              <a:t>유아교</a:t>
            </a:r>
            <a:r>
              <a:rPr lang="ko-KR" altLang="en-US" sz="1100" b="1" smtClean="0"/>
              <a:t>육 </a:t>
            </a:r>
            <a:r>
              <a:rPr lang="ko-KR" altLang="en-US" sz="1100" b="1" smtClean="0"/>
              <a:t>관련 과목</a:t>
            </a:r>
            <a:endParaRPr lang="ko-KR" altLang="en-US" sz="1100" b="1"/>
          </a:p>
        </p:txBody>
      </p:sp>
      <p:sp>
        <p:nvSpPr>
          <p:cNvPr id="169" name="직사각형 168"/>
          <p:cNvSpPr/>
          <p:nvPr/>
        </p:nvSpPr>
        <p:spPr>
          <a:xfrm>
            <a:off x="2959943" y="144117"/>
            <a:ext cx="3600400" cy="360191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100" b="1" smtClean="0"/>
              <a:t>특수교육 관련 과목</a:t>
            </a:r>
            <a:endParaRPr lang="ko-KR" altLang="en-US" sz="1100" b="1"/>
          </a:p>
        </p:txBody>
      </p:sp>
      <p:sp>
        <p:nvSpPr>
          <p:cNvPr id="170" name="직사각형 169"/>
          <p:cNvSpPr/>
          <p:nvPr/>
        </p:nvSpPr>
        <p:spPr>
          <a:xfrm>
            <a:off x="6560343" y="144117"/>
            <a:ext cx="1807817" cy="360191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100" b="1" smtClean="0"/>
              <a:t>교양과목</a:t>
            </a:r>
            <a:endParaRPr lang="ko-KR" altLang="en-US" sz="1100" b="1"/>
          </a:p>
        </p:txBody>
      </p:sp>
      <p:sp>
        <p:nvSpPr>
          <p:cNvPr id="171" name="직사각형 170"/>
          <p:cNvSpPr/>
          <p:nvPr/>
        </p:nvSpPr>
        <p:spPr>
          <a:xfrm>
            <a:off x="79623" y="648172"/>
            <a:ext cx="576064" cy="648072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rtlCol="0" anchor="ctr"/>
          <a:lstStyle/>
          <a:p>
            <a:pPr algn="ctr"/>
            <a:r>
              <a:rPr lang="en-US" altLang="ko-KR" sz="1100" smtClean="0"/>
              <a:t>1</a:t>
            </a:r>
            <a:r>
              <a:rPr lang="ko-KR" altLang="en-US" sz="1100" smtClean="0"/>
              <a:t>학년</a:t>
            </a:r>
            <a:endParaRPr lang="en-US" altLang="ko-KR" sz="1100" smtClean="0"/>
          </a:p>
          <a:p>
            <a:pPr algn="ctr"/>
            <a:r>
              <a:rPr lang="en-US" altLang="ko-KR" sz="1100" smtClean="0"/>
              <a:t>1</a:t>
            </a:r>
            <a:r>
              <a:rPr lang="ko-KR" altLang="en-US" sz="1100" smtClean="0"/>
              <a:t>학기</a:t>
            </a:r>
            <a:endParaRPr lang="ko-KR" altLang="en-US" sz="1100"/>
          </a:p>
        </p:txBody>
      </p:sp>
      <p:sp>
        <p:nvSpPr>
          <p:cNvPr id="175" name="직사각형 174"/>
          <p:cNvSpPr/>
          <p:nvPr/>
        </p:nvSpPr>
        <p:spPr>
          <a:xfrm>
            <a:off x="79623" y="2304356"/>
            <a:ext cx="576064" cy="1008112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rtlCol="0" anchor="ctr"/>
          <a:lstStyle/>
          <a:p>
            <a:pPr algn="ctr"/>
            <a:r>
              <a:rPr lang="en-US" altLang="ko-KR" sz="1100" smtClean="0"/>
              <a:t>2</a:t>
            </a:r>
            <a:r>
              <a:rPr lang="ko-KR" altLang="en-US" sz="1100" smtClean="0"/>
              <a:t>학년</a:t>
            </a:r>
            <a:endParaRPr lang="en-US" altLang="ko-KR" sz="1100" smtClean="0"/>
          </a:p>
          <a:p>
            <a:pPr algn="ctr"/>
            <a:r>
              <a:rPr lang="en-US" altLang="ko-KR" sz="1100" smtClean="0"/>
              <a:t>1</a:t>
            </a:r>
            <a:r>
              <a:rPr lang="ko-KR" altLang="en-US" sz="1100" smtClean="0"/>
              <a:t>학기</a:t>
            </a:r>
            <a:endParaRPr lang="ko-KR" altLang="en-US" sz="1100"/>
          </a:p>
        </p:txBody>
      </p:sp>
      <p:sp>
        <p:nvSpPr>
          <p:cNvPr id="180" name="직사각형 179"/>
          <p:cNvSpPr/>
          <p:nvPr/>
        </p:nvSpPr>
        <p:spPr>
          <a:xfrm>
            <a:off x="6632351" y="648172"/>
            <a:ext cx="792088" cy="576064"/>
          </a:xfrm>
          <a:prstGeom prst="rect">
            <a:avLst/>
          </a:prstGeom>
          <a:solidFill>
            <a:srgbClr val="FFFF00"/>
          </a:solidFill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상담 및 진로지도</a:t>
            </a:r>
            <a:endParaRPr lang="en-US" altLang="ko-KR" sz="1100" smtClean="0"/>
          </a:p>
        </p:txBody>
      </p:sp>
      <p:sp>
        <p:nvSpPr>
          <p:cNvPr id="183" name="직사각형 182"/>
          <p:cNvSpPr/>
          <p:nvPr/>
        </p:nvSpPr>
        <p:spPr>
          <a:xfrm>
            <a:off x="7568455" y="648172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선택교양 과목</a:t>
            </a:r>
            <a:endParaRPr lang="en-US" altLang="ko-KR" sz="1100" smtClean="0"/>
          </a:p>
        </p:txBody>
      </p:sp>
      <p:sp>
        <p:nvSpPr>
          <p:cNvPr id="190" name="직사각형 189"/>
          <p:cNvSpPr/>
          <p:nvPr/>
        </p:nvSpPr>
        <p:spPr>
          <a:xfrm>
            <a:off x="2959943" y="1368252"/>
            <a:ext cx="1728192" cy="288032"/>
          </a:xfrm>
          <a:prstGeom prst="rect">
            <a:avLst/>
          </a:prstGeom>
          <a:solidFill>
            <a:srgbClr val="FFFF00"/>
          </a:solidFill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유아특수교육원론</a:t>
            </a:r>
            <a:endParaRPr lang="en-US" altLang="ko-KR" sz="1100" smtClean="0"/>
          </a:p>
        </p:txBody>
      </p:sp>
      <p:sp>
        <p:nvSpPr>
          <p:cNvPr id="195" name="직사각형 194"/>
          <p:cNvSpPr/>
          <p:nvPr/>
        </p:nvSpPr>
        <p:spPr>
          <a:xfrm>
            <a:off x="4832151" y="1368252"/>
            <a:ext cx="1656184" cy="288032"/>
          </a:xfrm>
          <a:prstGeom prst="rect">
            <a:avLst/>
          </a:prstGeom>
          <a:solidFill>
            <a:srgbClr val="FFFF00"/>
          </a:solidFill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특수교육기초</a:t>
            </a:r>
            <a:endParaRPr lang="en-US" altLang="ko-KR" sz="1100" smtClean="0"/>
          </a:p>
        </p:txBody>
      </p:sp>
      <p:sp>
        <p:nvSpPr>
          <p:cNvPr id="196" name="직사각형 195"/>
          <p:cNvSpPr/>
          <p:nvPr/>
        </p:nvSpPr>
        <p:spPr>
          <a:xfrm>
            <a:off x="6632351" y="1368252"/>
            <a:ext cx="792088" cy="576064"/>
          </a:xfrm>
          <a:prstGeom prst="rect">
            <a:avLst/>
          </a:prstGeom>
          <a:solidFill>
            <a:srgbClr val="FFFF00"/>
          </a:solidFill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상담 및 진로지도</a:t>
            </a:r>
            <a:endParaRPr lang="en-US" altLang="ko-KR" sz="1100" smtClean="0"/>
          </a:p>
        </p:txBody>
      </p:sp>
      <p:sp>
        <p:nvSpPr>
          <p:cNvPr id="197" name="직사각형 196"/>
          <p:cNvSpPr/>
          <p:nvPr/>
        </p:nvSpPr>
        <p:spPr>
          <a:xfrm>
            <a:off x="799703" y="2304356"/>
            <a:ext cx="2016224" cy="288032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유아언어교육</a:t>
            </a:r>
            <a:endParaRPr lang="en-US" altLang="ko-KR" sz="1100" smtClean="0"/>
          </a:p>
        </p:txBody>
      </p:sp>
      <p:sp>
        <p:nvSpPr>
          <p:cNvPr id="198" name="직사각형 197"/>
          <p:cNvSpPr/>
          <p:nvPr/>
        </p:nvSpPr>
        <p:spPr>
          <a:xfrm>
            <a:off x="799703" y="2664396"/>
            <a:ext cx="2016224" cy="288032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섭식 및 신변처리지도</a:t>
            </a:r>
            <a:endParaRPr lang="en-US" altLang="ko-KR" sz="1100" smtClean="0"/>
          </a:p>
        </p:txBody>
      </p:sp>
      <p:sp>
        <p:nvSpPr>
          <p:cNvPr id="199" name="직사각형 198"/>
          <p:cNvSpPr/>
          <p:nvPr/>
        </p:nvSpPr>
        <p:spPr>
          <a:xfrm>
            <a:off x="2959943" y="2304356"/>
            <a:ext cx="1728192" cy="288032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발달지체영아교육과정</a:t>
            </a:r>
            <a:endParaRPr lang="en-US" altLang="ko-KR" sz="1100" smtClean="0"/>
          </a:p>
        </p:txBody>
      </p:sp>
      <p:sp>
        <p:nvSpPr>
          <p:cNvPr id="200" name="직사각형 199"/>
          <p:cNvSpPr/>
          <p:nvPr/>
        </p:nvSpPr>
        <p:spPr>
          <a:xfrm>
            <a:off x="4832151" y="2304356"/>
            <a:ext cx="1656184" cy="288032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장애아진단 및 평가</a:t>
            </a:r>
            <a:endParaRPr lang="en-US" altLang="ko-KR" sz="1100" smtClean="0"/>
          </a:p>
        </p:txBody>
      </p:sp>
      <p:sp>
        <p:nvSpPr>
          <p:cNvPr id="201" name="직사각형 200"/>
          <p:cNvSpPr/>
          <p:nvPr/>
        </p:nvSpPr>
        <p:spPr>
          <a:xfrm>
            <a:off x="2959943" y="2664396"/>
            <a:ext cx="1728192" cy="288032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발달지체유아생리심리학</a:t>
            </a:r>
            <a:endParaRPr lang="en-US" altLang="ko-KR" sz="1100" smtClean="0"/>
          </a:p>
        </p:txBody>
      </p:sp>
      <p:sp>
        <p:nvSpPr>
          <p:cNvPr id="202" name="직사각형 201"/>
          <p:cNvSpPr/>
          <p:nvPr/>
        </p:nvSpPr>
        <p:spPr>
          <a:xfrm>
            <a:off x="4832151" y="2664396"/>
            <a:ext cx="1656184" cy="288032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청각장애아교육</a:t>
            </a:r>
            <a:endParaRPr lang="en-US" altLang="ko-KR" sz="1100" smtClean="0"/>
          </a:p>
        </p:txBody>
      </p:sp>
      <p:sp>
        <p:nvSpPr>
          <p:cNvPr id="203" name="직사각형 202"/>
          <p:cNvSpPr/>
          <p:nvPr/>
        </p:nvSpPr>
        <p:spPr>
          <a:xfrm>
            <a:off x="799703" y="648172"/>
            <a:ext cx="2016224" cy="288032"/>
          </a:xfrm>
          <a:prstGeom prst="rect">
            <a:avLst/>
          </a:prstGeom>
          <a:solidFill>
            <a:srgbClr val="FFFF00"/>
          </a:solidFill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유아교육개론</a:t>
            </a:r>
            <a:endParaRPr lang="en-US" altLang="ko-KR" sz="1100" smtClean="0"/>
          </a:p>
        </p:txBody>
      </p:sp>
      <p:sp>
        <p:nvSpPr>
          <p:cNvPr id="204" name="직사각형 203"/>
          <p:cNvSpPr/>
          <p:nvPr/>
        </p:nvSpPr>
        <p:spPr>
          <a:xfrm>
            <a:off x="799703" y="1008212"/>
            <a:ext cx="2016224" cy="288032"/>
          </a:xfrm>
          <a:prstGeom prst="rect">
            <a:avLst/>
          </a:prstGeom>
          <a:solidFill>
            <a:srgbClr val="FFFF00"/>
          </a:solidFill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유아발달론</a:t>
            </a:r>
            <a:endParaRPr lang="en-US" altLang="ko-KR" sz="1100" smtClean="0"/>
          </a:p>
        </p:txBody>
      </p:sp>
      <p:sp>
        <p:nvSpPr>
          <p:cNvPr id="205" name="직사각형 204"/>
          <p:cNvSpPr/>
          <p:nvPr/>
        </p:nvSpPr>
        <p:spPr>
          <a:xfrm>
            <a:off x="79623" y="1440260"/>
            <a:ext cx="576064" cy="648072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rtlCol="0" anchor="ctr"/>
          <a:lstStyle/>
          <a:p>
            <a:pPr algn="ctr"/>
            <a:r>
              <a:rPr lang="en-US" altLang="ko-KR" sz="1100" smtClean="0"/>
              <a:t>1</a:t>
            </a:r>
            <a:r>
              <a:rPr lang="ko-KR" altLang="en-US" sz="1100" smtClean="0"/>
              <a:t>학년</a:t>
            </a:r>
            <a:endParaRPr lang="en-US" altLang="ko-KR" sz="1100" smtClean="0"/>
          </a:p>
          <a:p>
            <a:pPr algn="ctr"/>
            <a:r>
              <a:rPr lang="en-US" altLang="ko-KR" sz="1100" smtClean="0"/>
              <a:t>2</a:t>
            </a:r>
            <a:r>
              <a:rPr lang="ko-KR" altLang="en-US" sz="1100" smtClean="0"/>
              <a:t>학기</a:t>
            </a:r>
            <a:endParaRPr lang="ko-KR" altLang="en-US" sz="1100"/>
          </a:p>
        </p:txBody>
      </p:sp>
      <p:sp>
        <p:nvSpPr>
          <p:cNvPr id="206" name="직사각형 205"/>
          <p:cNvSpPr/>
          <p:nvPr/>
        </p:nvSpPr>
        <p:spPr>
          <a:xfrm>
            <a:off x="3896047" y="3024436"/>
            <a:ext cx="1728192" cy="288032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정신지체아교육</a:t>
            </a:r>
            <a:endParaRPr lang="en-US" altLang="ko-KR" sz="1100" smtClean="0"/>
          </a:p>
        </p:txBody>
      </p:sp>
      <p:sp>
        <p:nvSpPr>
          <p:cNvPr id="207" name="직사각형 206"/>
          <p:cNvSpPr/>
          <p:nvPr/>
        </p:nvSpPr>
        <p:spPr>
          <a:xfrm>
            <a:off x="79623" y="3528492"/>
            <a:ext cx="576064" cy="1728192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rtlCol="0" anchor="ctr"/>
          <a:lstStyle/>
          <a:p>
            <a:pPr algn="ctr"/>
            <a:r>
              <a:rPr lang="en-US" altLang="ko-KR" sz="1100" smtClean="0"/>
              <a:t>2</a:t>
            </a:r>
            <a:r>
              <a:rPr lang="ko-KR" altLang="en-US" sz="1100" smtClean="0"/>
              <a:t>학년</a:t>
            </a:r>
            <a:endParaRPr lang="en-US" altLang="ko-KR" sz="1100" smtClean="0"/>
          </a:p>
          <a:p>
            <a:pPr algn="ctr"/>
            <a:r>
              <a:rPr lang="en-US" altLang="ko-KR" sz="1100" smtClean="0"/>
              <a:t>2</a:t>
            </a:r>
            <a:r>
              <a:rPr lang="ko-KR" altLang="en-US" sz="1100" smtClean="0"/>
              <a:t>학기</a:t>
            </a:r>
            <a:endParaRPr lang="ko-KR" altLang="en-US" sz="1100"/>
          </a:p>
        </p:txBody>
      </p:sp>
      <p:sp>
        <p:nvSpPr>
          <p:cNvPr id="208" name="직사각형 207"/>
          <p:cNvSpPr/>
          <p:nvPr/>
        </p:nvSpPr>
        <p:spPr>
          <a:xfrm>
            <a:off x="799703" y="3528492"/>
            <a:ext cx="2016224" cy="288032"/>
          </a:xfrm>
          <a:prstGeom prst="rect">
            <a:avLst/>
          </a:prstGeom>
          <a:solidFill>
            <a:srgbClr val="FFFF00"/>
          </a:solidFill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유아관찰실습</a:t>
            </a:r>
            <a:endParaRPr lang="en-US" altLang="ko-KR" sz="1100" smtClean="0"/>
          </a:p>
        </p:txBody>
      </p:sp>
      <p:sp>
        <p:nvSpPr>
          <p:cNvPr id="209" name="직사각형 208"/>
          <p:cNvSpPr/>
          <p:nvPr/>
        </p:nvSpPr>
        <p:spPr>
          <a:xfrm>
            <a:off x="799703" y="3888532"/>
            <a:ext cx="2016224" cy="288032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유아동작교육</a:t>
            </a:r>
            <a:endParaRPr lang="en-US" altLang="ko-KR" sz="1100" smtClean="0"/>
          </a:p>
        </p:txBody>
      </p:sp>
      <p:sp>
        <p:nvSpPr>
          <p:cNvPr id="210" name="직사각형 209"/>
          <p:cNvSpPr/>
          <p:nvPr/>
        </p:nvSpPr>
        <p:spPr>
          <a:xfrm>
            <a:off x="2959943" y="3528492"/>
            <a:ext cx="3528392" cy="288032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뇌성마비 유아언어 및 동작 훈련</a:t>
            </a:r>
            <a:endParaRPr lang="en-US" altLang="ko-KR" sz="1100" smtClean="0"/>
          </a:p>
        </p:txBody>
      </p:sp>
      <p:sp>
        <p:nvSpPr>
          <p:cNvPr id="215" name="직사각형 214"/>
          <p:cNvSpPr/>
          <p:nvPr/>
        </p:nvSpPr>
        <p:spPr>
          <a:xfrm>
            <a:off x="2959943" y="3888532"/>
            <a:ext cx="3528392" cy="288032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발달지체 유아 컴퓨터 교육이론 및 실습</a:t>
            </a:r>
            <a:endParaRPr lang="en-US" altLang="ko-KR" sz="1100" smtClean="0"/>
          </a:p>
        </p:txBody>
      </p:sp>
      <p:sp>
        <p:nvSpPr>
          <p:cNvPr id="216" name="직사각형 215"/>
          <p:cNvSpPr/>
          <p:nvPr/>
        </p:nvSpPr>
        <p:spPr>
          <a:xfrm>
            <a:off x="2959943" y="4248572"/>
            <a:ext cx="3528392" cy="288032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유아교재 교구 개발이론 및 실습</a:t>
            </a:r>
            <a:endParaRPr lang="en-US" altLang="ko-KR" sz="1100" smtClean="0"/>
          </a:p>
        </p:txBody>
      </p:sp>
      <p:sp>
        <p:nvSpPr>
          <p:cNvPr id="217" name="직사각형 216"/>
          <p:cNvSpPr/>
          <p:nvPr/>
        </p:nvSpPr>
        <p:spPr>
          <a:xfrm>
            <a:off x="2959943" y="4608612"/>
            <a:ext cx="3528392" cy="288032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유아 특수교육 관련 서비스</a:t>
            </a:r>
            <a:endParaRPr lang="en-US" altLang="ko-KR" sz="1100" smtClean="0"/>
          </a:p>
        </p:txBody>
      </p:sp>
      <p:sp>
        <p:nvSpPr>
          <p:cNvPr id="218" name="직사각형 217"/>
          <p:cNvSpPr/>
          <p:nvPr/>
        </p:nvSpPr>
        <p:spPr>
          <a:xfrm>
            <a:off x="2959943" y="4968652"/>
            <a:ext cx="3528392" cy="288032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자폐성 장애아 교육</a:t>
            </a:r>
            <a:endParaRPr lang="en-US" altLang="ko-KR" sz="1100" smtClean="0"/>
          </a:p>
        </p:txBody>
      </p:sp>
      <p:sp>
        <p:nvSpPr>
          <p:cNvPr id="219" name="직사각형 218"/>
          <p:cNvSpPr/>
          <p:nvPr/>
        </p:nvSpPr>
        <p:spPr>
          <a:xfrm>
            <a:off x="79623" y="5472708"/>
            <a:ext cx="576064" cy="1368152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rtlCol="0" anchor="ctr"/>
          <a:lstStyle/>
          <a:p>
            <a:pPr algn="ctr"/>
            <a:r>
              <a:rPr lang="en-US" altLang="ko-KR" sz="1100" smtClean="0"/>
              <a:t>3</a:t>
            </a:r>
            <a:r>
              <a:rPr lang="ko-KR" altLang="en-US" sz="1100" smtClean="0"/>
              <a:t>학년</a:t>
            </a:r>
            <a:endParaRPr lang="en-US" altLang="ko-KR" sz="1100" smtClean="0"/>
          </a:p>
          <a:p>
            <a:pPr algn="ctr"/>
            <a:r>
              <a:rPr lang="en-US" altLang="ko-KR" sz="1100" smtClean="0"/>
              <a:t>1</a:t>
            </a:r>
            <a:r>
              <a:rPr lang="ko-KR" altLang="en-US" sz="1100" smtClean="0"/>
              <a:t>학기</a:t>
            </a:r>
            <a:endParaRPr lang="ko-KR" altLang="en-US" sz="1100"/>
          </a:p>
        </p:txBody>
      </p:sp>
      <p:sp>
        <p:nvSpPr>
          <p:cNvPr id="220" name="직사각형 219"/>
          <p:cNvSpPr/>
          <p:nvPr/>
        </p:nvSpPr>
        <p:spPr>
          <a:xfrm>
            <a:off x="799703" y="5472708"/>
            <a:ext cx="2016224" cy="288032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유아과학교육</a:t>
            </a:r>
            <a:endParaRPr lang="en-US" altLang="ko-KR" sz="1100" smtClean="0"/>
          </a:p>
        </p:txBody>
      </p:sp>
      <p:sp>
        <p:nvSpPr>
          <p:cNvPr id="221" name="직사각형 220"/>
          <p:cNvSpPr/>
          <p:nvPr/>
        </p:nvSpPr>
        <p:spPr>
          <a:xfrm>
            <a:off x="799703" y="5832748"/>
            <a:ext cx="2016224" cy="288032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유아놀이지도</a:t>
            </a:r>
            <a:endParaRPr lang="en-US" altLang="ko-KR" sz="1100" smtClean="0"/>
          </a:p>
        </p:txBody>
      </p:sp>
      <p:sp>
        <p:nvSpPr>
          <p:cNvPr id="222" name="직사각형 221"/>
          <p:cNvSpPr/>
          <p:nvPr/>
        </p:nvSpPr>
        <p:spPr>
          <a:xfrm>
            <a:off x="2959943" y="5472708"/>
            <a:ext cx="3528392" cy="288032"/>
          </a:xfrm>
          <a:prstGeom prst="rect">
            <a:avLst/>
          </a:prstGeom>
          <a:solidFill>
            <a:srgbClr val="FFFF00"/>
          </a:solidFill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발달지체 유아임상실습</a:t>
            </a:r>
            <a:endParaRPr lang="en-US" altLang="ko-KR" sz="1100" smtClean="0"/>
          </a:p>
        </p:txBody>
      </p:sp>
      <p:sp>
        <p:nvSpPr>
          <p:cNvPr id="223" name="직사각형 222"/>
          <p:cNvSpPr/>
          <p:nvPr/>
        </p:nvSpPr>
        <p:spPr>
          <a:xfrm>
            <a:off x="2959943" y="5832748"/>
            <a:ext cx="3528392" cy="288032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시각장애아교육</a:t>
            </a:r>
            <a:endParaRPr lang="en-US" altLang="ko-KR" sz="1100" smtClean="0"/>
          </a:p>
        </p:txBody>
      </p:sp>
      <p:sp>
        <p:nvSpPr>
          <p:cNvPr id="224" name="직사각형 223"/>
          <p:cNvSpPr/>
          <p:nvPr/>
        </p:nvSpPr>
        <p:spPr>
          <a:xfrm>
            <a:off x="2959943" y="6192788"/>
            <a:ext cx="3528392" cy="288032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발달지체유아교육모델분석</a:t>
            </a:r>
            <a:endParaRPr lang="en-US" altLang="ko-KR" sz="1100" smtClean="0"/>
          </a:p>
        </p:txBody>
      </p:sp>
      <p:sp>
        <p:nvSpPr>
          <p:cNvPr id="225" name="직사각형 224"/>
          <p:cNvSpPr/>
          <p:nvPr/>
        </p:nvSpPr>
        <p:spPr>
          <a:xfrm>
            <a:off x="2959943" y="6552828"/>
            <a:ext cx="3528392" cy="288032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주의력결핍 및 과잉행동지도</a:t>
            </a:r>
            <a:endParaRPr lang="en-US" altLang="ko-KR" sz="1100" smtClean="0"/>
          </a:p>
        </p:txBody>
      </p:sp>
      <p:sp>
        <p:nvSpPr>
          <p:cNvPr id="227" name="직사각형 226"/>
          <p:cNvSpPr/>
          <p:nvPr/>
        </p:nvSpPr>
        <p:spPr>
          <a:xfrm>
            <a:off x="799703" y="6192788"/>
            <a:ext cx="2016224" cy="288032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유아음악교육</a:t>
            </a:r>
            <a:endParaRPr lang="en-US" altLang="ko-KR" sz="1100" smtClean="0"/>
          </a:p>
        </p:txBody>
      </p:sp>
      <p:sp>
        <p:nvSpPr>
          <p:cNvPr id="228" name="직사각형 227"/>
          <p:cNvSpPr/>
          <p:nvPr/>
        </p:nvSpPr>
        <p:spPr>
          <a:xfrm>
            <a:off x="79623" y="7056884"/>
            <a:ext cx="576064" cy="2448272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rtlCol="0" anchor="ctr"/>
          <a:lstStyle/>
          <a:p>
            <a:pPr algn="ctr"/>
            <a:r>
              <a:rPr lang="en-US" altLang="ko-KR" sz="1100" smtClean="0"/>
              <a:t>3</a:t>
            </a:r>
            <a:r>
              <a:rPr lang="ko-KR" altLang="en-US" sz="1100" smtClean="0"/>
              <a:t>학년</a:t>
            </a:r>
            <a:endParaRPr lang="en-US" altLang="ko-KR" sz="1100" smtClean="0"/>
          </a:p>
          <a:p>
            <a:pPr algn="ctr"/>
            <a:r>
              <a:rPr lang="en-US" altLang="ko-KR" sz="1100" smtClean="0"/>
              <a:t>2</a:t>
            </a:r>
            <a:r>
              <a:rPr lang="ko-KR" altLang="en-US" sz="1100" smtClean="0"/>
              <a:t>학기</a:t>
            </a:r>
            <a:endParaRPr lang="ko-KR" altLang="en-US" sz="1100"/>
          </a:p>
        </p:txBody>
      </p:sp>
      <p:sp>
        <p:nvSpPr>
          <p:cNvPr id="229" name="직사각형 228"/>
          <p:cNvSpPr/>
          <p:nvPr/>
        </p:nvSpPr>
        <p:spPr>
          <a:xfrm>
            <a:off x="799703" y="7056884"/>
            <a:ext cx="2016224" cy="288032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유아건강교육</a:t>
            </a:r>
            <a:endParaRPr lang="en-US" altLang="ko-KR" sz="1100" smtClean="0"/>
          </a:p>
        </p:txBody>
      </p:sp>
      <p:sp>
        <p:nvSpPr>
          <p:cNvPr id="230" name="직사각형 229"/>
          <p:cNvSpPr/>
          <p:nvPr/>
        </p:nvSpPr>
        <p:spPr>
          <a:xfrm>
            <a:off x="799703" y="7416924"/>
            <a:ext cx="2016224" cy="288032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유아사회교육</a:t>
            </a:r>
            <a:endParaRPr lang="en-US" altLang="ko-KR" sz="1100" smtClean="0"/>
          </a:p>
        </p:txBody>
      </p:sp>
      <p:sp>
        <p:nvSpPr>
          <p:cNvPr id="231" name="직사각형 230"/>
          <p:cNvSpPr/>
          <p:nvPr/>
        </p:nvSpPr>
        <p:spPr>
          <a:xfrm>
            <a:off x="2959943" y="7056884"/>
            <a:ext cx="3528392" cy="288032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지체장애교육</a:t>
            </a:r>
            <a:endParaRPr lang="en-US" altLang="ko-KR" sz="1100" smtClean="0"/>
          </a:p>
        </p:txBody>
      </p:sp>
      <p:sp>
        <p:nvSpPr>
          <p:cNvPr id="232" name="직사각형 231"/>
          <p:cNvSpPr/>
          <p:nvPr/>
        </p:nvSpPr>
        <p:spPr>
          <a:xfrm>
            <a:off x="2959943" y="7416924"/>
            <a:ext cx="3528392" cy="288032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발달지체유아교육보조기기</a:t>
            </a:r>
            <a:endParaRPr lang="en-US" altLang="ko-KR" sz="1100" smtClean="0"/>
          </a:p>
        </p:txBody>
      </p:sp>
      <p:sp>
        <p:nvSpPr>
          <p:cNvPr id="233" name="직사각형 232"/>
          <p:cNvSpPr/>
          <p:nvPr/>
        </p:nvSpPr>
        <p:spPr>
          <a:xfrm>
            <a:off x="2959943" y="7776964"/>
            <a:ext cx="3528392" cy="288032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발달지체유아언어중재방법</a:t>
            </a:r>
            <a:endParaRPr lang="en-US" altLang="ko-KR" sz="1100" smtClean="0"/>
          </a:p>
        </p:txBody>
      </p:sp>
      <p:sp>
        <p:nvSpPr>
          <p:cNvPr id="234" name="직사각형 233"/>
          <p:cNvSpPr/>
          <p:nvPr/>
        </p:nvSpPr>
        <p:spPr>
          <a:xfrm>
            <a:off x="2959943" y="8137004"/>
            <a:ext cx="3528392" cy="288032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발달지체유아통합교육</a:t>
            </a:r>
            <a:endParaRPr lang="en-US" altLang="ko-KR" sz="1100" smtClean="0"/>
          </a:p>
        </p:txBody>
      </p:sp>
      <p:sp>
        <p:nvSpPr>
          <p:cNvPr id="236" name="직사각형 235"/>
          <p:cNvSpPr/>
          <p:nvPr/>
        </p:nvSpPr>
        <p:spPr>
          <a:xfrm>
            <a:off x="2959943" y="8497044"/>
            <a:ext cx="3528392" cy="288032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영</a:t>
            </a:r>
            <a:r>
              <a:rPr lang="en-US" altLang="ko-KR" sz="1100" smtClean="0"/>
              <a:t>·</a:t>
            </a:r>
            <a:r>
              <a:rPr lang="ko-KR" altLang="en-US" sz="1100" smtClean="0"/>
              <a:t>유아발달지체반별 및 평가</a:t>
            </a:r>
            <a:endParaRPr lang="en-US" altLang="ko-KR" sz="1100" smtClean="0"/>
          </a:p>
        </p:txBody>
      </p:sp>
      <p:sp>
        <p:nvSpPr>
          <p:cNvPr id="237" name="직사각형 236"/>
          <p:cNvSpPr/>
          <p:nvPr/>
        </p:nvSpPr>
        <p:spPr>
          <a:xfrm>
            <a:off x="2959943" y="8857084"/>
            <a:ext cx="3528392" cy="288032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유아특수교육론</a:t>
            </a:r>
            <a:endParaRPr lang="en-US" altLang="ko-KR" sz="1100" smtClean="0"/>
          </a:p>
        </p:txBody>
      </p:sp>
      <p:sp>
        <p:nvSpPr>
          <p:cNvPr id="238" name="직사각형 237"/>
          <p:cNvSpPr/>
          <p:nvPr/>
        </p:nvSpPr>
        <p:spPr>
          <a:xfrm>
            <a:off x="2959943" y="9217124"/>
            <a:ext cx="3528392" cy="288032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의사소통장애아교육</a:t>
            </a:r>
            <a:endParaRPr lang="en-US" altLang="ko-KR" sz="1100" smtClean="0"/>
          </a:p>
        </p:txBody>
      </p:sp>
      <p:sp>
        <p:nvSpPr>
          <p:cNvPr id="239" name="직사각형 238"/>
          <p:cNvSpPr/>
          <p:nvPr/>
        </p:nvSpPr>
        <p:spPr>
          <a:xfrm>
            <a:off x="79623" y="9721180"/>
            <a:ext cx="576064" cy="1656184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rtlCol="0" anchor="ctr"/>
          <a:lstStyle/>
          <a:p>
            <a:pPr algn="ctr"/>
            <a:r>
              <a:rPr lang="en-US" altLang="ko-KR" sz="1100" smtClean="0"/>
              <a:t>4</a:t>
            </a:r>
            <a:r>
              <a:rPr lang="ko-KR" altLang="en-US" sz="1100" smtClean="0"/>
              <a:t>학년</a:t>
            </a:r>
            <a:endParaRPr lang="en-US" altLang="ko-KR" sz="1100" smtClean="0"/>
          </a:p>
          <a:p>
            <a:pPr algn="ctr"/>
            <a:r>
              <a:rPr lang="en-US" altLang="ko-KR" sz="1100" smtClean="0"/>
              <a:t>1</a:t>
            </a:r>
            <a:r>
              <a:rPr lang="ko-KR" altLang="en-US" sz="1100" smtClean="0"/>
              <a:t>학기</a:t>
            </a:r>
            <a:endParaRPr lang="ko-KR" altLang="en-US" sz="1100"/>
          </a:p>
        </p:txBody>
      </p:sp>
      <p:sp>
        <p:nvSpPr>
          <p:cNvPr id="240" name="직사각형 239"/>
          <p:cNvSpPr/>
          <p:nvPr/>
        </p:nvSpPr>
        <p:spPr>
          <a:xfrm>
            <a:off x="799703" y="9721180"/>
            <a:ext cx="2016224" cy="288032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유아미술교육</a:t>
            </a:r>
            <a:endParaRPr lang="en-US" altLang="ko-KR" sz="1100" smtClean="0"/>
          </a:p>
        </p:txBody>
      </p:sp>
      <p:sp>
        <p:nvSpPr>
          <p:cNvPr id="242" name="직사각형 241"/>
          <p:cNvSpPr/>
          <p:nvPr/>
        </p:nvSpPr>
        <p:spPr>
          <a:xfrm>
            <a:off x="2959943" y="9721180"/>
            <a:ext cx="1728192" cy="288032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발달지체유아가족지원</a:t>
            </a:r>
            <a:endParaRPr lang="en-US" altLang="ko-KR" sz="1100" smtClean="0"/>
          </a:p>
        </p:txBody>
      </p:sp>
      <p:sp>
        <p:nvSpPr>
          <p:cNvPr id="243" name="직사각형 242"/>
          <p:cNvSpPr/>
          <p:nvPr/>
        </p:nvSpPr>
        <p:spPr>
          <a:xfrm>
            <a:off x="4760143" y="9721180"/>
            <a:ext cx="1728192" cy="288032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발달지체유아교육과정</a:t>
            </a:r>
            <a:endParaRPr lang="en-US" altLang="ko-KR" sz="1100" smtClean="0"/>
          </a:p>
        </p:txBody>
      </p:sp>
      <p:sp>
        <p:nvSpPr>
          <p:cNvPr id="249" name="직사각형 248"/>
          <p:cNvSpPr/>
          <p:nvPr/>
        </p:nvSpPr>
        <p:spPr>
          <a:xfrm>
            <a:off x="2959943" y="10081220"/>
            <a:ext cx="1728192" cy="288032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유아특수교육교사론</a:t>
            </a:r>
            <a:endParaRPr lang="en-US" altLang="ko-KR" sz="1100" smtClean="0"/>
          </a:p>
        </p:txBody>
      </p:sp>
      <p:sp>
        <p:nvSpPr>
          <p:cNvPr id="250" name="직사각형 249"/>
          <p:cNvSpPr/>
          <p:nvPr/>
        </p:nvSpPr>
        <p:spPr>
          <a:xfrm>
            <a:off x="4760143" y="10081220"/>
            <a:ext cx="1728192" cy="288032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유아특수교육국제비교</a:t>
            </a:r>
            <a:endParaRPr lang="en-US" altLang="ko-KR" sz="1100" smtClean="0"/>
          </a:p>
        </p:txBody>
      </p:sp>
      <p:sp>
        <p:nvSpPr>
          <p:cNvPr id="251" name="직사각형 250"/>
          <p:cNvSpPr/>
          <p:nvPr/>
        </p:nvSpPr>
        <p:spPr>
          <a:xfrm>
            <a:off x="2959943" y="10441260"/>
            <a:ext cx="1872208" cy="288032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유아특수교재연구및지도법</a:t>
            </a:r>
            <a:endParaRPr lang="en-US" altLang="ko-KR" sz="1100" smtClean="0"/>
          </a:p>
        </p:txBody>
      </p:sp>
      <p:sp>
        <p:nvSpPr>
          <p:cNvPr id="252" name="직사각형 251"/>
          <p:cNvSpPr/>
          <p:nvPr/>
        </p:nvSpPr>
        <p:spPr>
          <a:xfrm>
            <a:off x="4904159" y="10441260"/>
            <a:ext cx="1584176" cy="288032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정사행동장애아교육</a:t>
            </a:r>
            <a:endParaRPr lang="en-US" altLang="ko-KR" sz="1100" smtClean="0"/>
          </a:p>
        </p:txBody>
      </p:sp>
      <p:sp>
        <p:nvSpPr>
          <p:cNvPr id="253" name="직사각형 252"/>
          <p:cNvSpPr/>
          <p:nvPr/>
        </p:nvSpPr>
        <p:spPr>
          <a:xfrm>
            <a:off x="2959943" y="10801300"/>
            <a:ext cx="1728192" cy="288032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특수교육공학</a:t>
            </a:r>
            <a:endParaRPr lang="en-US" altLang="ko-KR" sz="1100" smtClean="0"/>
          </a:p>
        </p:txBody>
      </p:sp>
      <p:sp>
        <p:nvSpPr>
          <p:cNvPr id="254" name="직사각형 253"/>
          <p:cNvSpPr/>
          <p:nvPr/>
        </p:nvSpPr>
        <p:spPr>
          <a:xfrm>
            <a:off x="4760143" y="10801300"/>
            <a:ext cx="1728192" cy="288032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행동지원 및 기능분석</a:t>
            </a:r>
            <a:endParaRPr lang="en-US" altLang="ko-KR" sz="1100" smtClean="0"/>
          </a:p>
        </p:txBody>
      </p:sp>
      <p:sp>
        <p:nvSpPr>
          <p:cNvPr id="256" name="직사각형 255"/>
          <p:cNvSpPr/>
          <p:nvPr/>
        </p:nvSpPr>
        <p:spPr>
          <a:xfrm>
            <a:off x="79623" y="11593388"/>
            <a:ext cx="576064" cy="1656184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rtlCol="0" anchor="ctr"/>
          <a:lstStyle/>
          <a:p>
            <a:pPr algn="ctr"/>
            <a:r>
              <a:rPr lang="en-US" altLang="ko-KR" sz="1100" smtClean="0"/>
              <a:t>4</a:t>
            </a:r>
            <a:r>
              <a:rPr lang="ko-KR" altLang="en-US" sz="1100" smtClean="0"/>
              <a:t>학년</a:t>
            </a:r>
            <a:endParaRPr lang="en-US" altLang="ko-KR" sz="1100" smtClean="0"/>
          </a:p>
          <a:p>
            <a:pPr algn="ctr"/>
            <a:r>
              <a:rPr lang="en-US" altLang="ko-KR" sz="1100" smtClean="0"/>
              <a:t>2</a:t>
            </a:r>
            <a:r>
              <a:rPr lang="ko-KR" altLang="en-US" sz="1100" smtClean="0"/>
              <a:t>학기</a:t>
            </a:r>
            <a:endParaRPr lang="ko-KR" altLang="en-US" sz="1100"/>
          </a:p>
        </p:txBody>
      </p:sp>
      <p:sp>
        <p:nvSpPr>
          <p:cNvPr id="257" name="직사각형 256"/>
          <p:cNvSpPr/>
          <p:nvPr/>
        </p:nvSpPr>
        <p:spPr>
          <a:xfrm>
            <a:off x="799703" y="11593388"/>
            <a:ext cx="2016224" cy="288032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유아수학교육</a:t>
            </a:r>
            <a:endParaRPr lang="en-US" altLang="ko-KR" sz="1100" smtClean="0"/>
          </a:p>
        </p:txBody>
      </p:sp>
      <p:sp>
        <p:nvSpPr>
          <p:cNvPr id="258" name="직사각형 257"/>
          <p:cNvSpPr/>
          <p:nvPr/>
        </p:nvSpPr>
        <p:spPr>
          <a:xfrm>
            <a:off x="2959943" y="11593388"/>
            <a:ext cx="1728192" cy="288032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모의수업실습</a:t>
            </a:r>
            <a:endParaRPr lang="en-US" altLang="ko-KR" sz="1100" smtClean="0"/>
          </a:p>
        </p:txBody>
      </p:sp>
      <p:sp>
        <p:nvSpPr>
          <p:cNvPr id="259" name="직사각형 258"/>
          <p:cNvSpPr/>
          <p:nvPr/>
        </p:nvSpPr>
        <p:spPr>
          <a:xfrm>
            <a:off x="4760143" y="11593388"/>
            <a:ext cx="1728192" cy="288032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발달지체영아개별지도</a:t>
            </a:r>
            <a:endParaRPr lang="en-US" altLang="ko-KR" sz="1100" smtClean="0"/>
          </a:p>
        </p:txBody>
      </p:sp>
      <p:sp>
        <p:nvSpPr>
          <p:cNvPr id="260" name="직사각형 259"/>
          <p:cNvSpPr/>
          <p:nvPr/>
        </p:nvSpPr>
        <p:spPr>
          <a:xfrm>
            <a:off x="2959943" y="11953428"/>
            <a:ext cx="1728192" cy="288032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발달지체유아교육연구법</a:t>
            </a:r>
            <a:endParaRPr lang="en-US" altLang="ko-KR" sz="1100" smtClean="0"/>
          </a:p>
        </p:txBody>
      </p:sp>
      <p:sp>
        <p:nvSpPr>
          <p:cNvPr id="261" name="직사각형 260"/>
          <p:cNvSpPr/>
          <p:nvPr/>
        </p:nvSpPr>
        <p:spPr>
          <a:xfrm>
            <a:off x="4760143" y="11953428"/>
            <a:ext cx="1728192" cy="288032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유아특수교육세미나</a:t>
            </a:r>
            <a:endParaRPr lang="en-US" altLang="ko-KR" sz="1100" smtClean="0"/>
          </a:p>
        </p:txBody>
      </p:sp>
      <p:sp>
        <p:nvSpPr>
          <p:cNvPr id="262" name="직사각형 261"/>
          <p:cNvSpPr/>
          <p:nvPr/>
        </p:nvSpPr>
        <p:spPr>
          <a:xfrm>
            <a:off x="2959943" y="12313468"/>
            <a:ext cx="1728192" cy="288032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유아특수교육논리및논술</a:t>
            </a:r>
            <a:endParaRPr lang="en-US" altLang="ko-KR" sz="1100" smtClean="0"/>
          </a:p>
        </p:txBody>
      </p:sp>
      <p:sp>
        <p:nvSpPr>
          <p:cNvPr id="263" name="직사각형 262"/>
          <p:cNvSpPr/>
          <p:nvPr/>
        </p:nvSpPr>
        <p:spPr>
          <a:xfrm>
            <a:off x="4760143" y="12313468"/>
            <a:ext cx="1728192" cy="288032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영아애착증진기능훈련</a:t>
            </a:r>
            <a:endParaRPr lang="en-US" altLang="ko-KR" sz="1100" smtClean="0"/>
          </a:p>
        </p:txBody>
      </p:sp>
      <p:sp>
        <p:nvSpPr>
          <p:cNvPr id="264" name="직사각형 263"/>
          <p:cNvSpPr/>
          <p:nvPr/>
        </p:nvSpPr>
        <p:spPr>
          <a:xfrm>
            <a:off x="3752031" y="12673508"/>
            <a:ext cx="2016224" cy="288032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발달지체유아학급및학교운영</a:t>
            </a:r>
            <a:endParaRPr lang="en-US" altLang="ko-KR" sz="1100" smtClean="0"/>
          </a:p>
        </p:txBody>
      </p:sp>
      <p:sp>
        <p:nvSpPr>
          <p:cNvPr id="265" name="직사각형 264"/>
          <p:cNvSpPr/>
          <p:nvPr/>
        </p:nvSpPr>
        <p:spPr>
          <a:xfrm>
            <a:off x="799703" y="13537604"/>
            <a:ext cx="864096" cy="288032"/>
          </a:xfrm>
          <a:prstGeom prst="rect">
            <a:avLst/>
          </a:prstGeom>
          <a:solidFill>
            <a:srgbClr val="FFFF00"/>
          </a:solidFill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전공필수</a:t>
            </a:r>
            <a:endParaRPr lang="en-US" altLang="ko-KR" sz="1100" smtClean="0"/>
          </a:p>
        </p:txBody>
      </p:sp>
      <p:sp>
        <p:nvSpPr>
          <p:cNvPr id="266" name="직사각형 265"/>
          <p:cNvSpPr/>
          <p:nvPr/>
        </p:nvSpPr>
        <p:spPr>
          <a:xfrm>
            <a:off x="1807815" y="13537604"/>
            <a:ext cx="864096" cy="288032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선택과목</a:t>
            </a:r>
            <a:endParaRPr lang="en-US" altLang="ko-KR" sz="1100" smtClean="0"/>
          </a:p>
        </p:txBody>
      </p:sp>
      <p:cxnSp>
        <p:nvCxnSpPr>
          <p:cNvPr id="268" name="직선 연결선 267"/>
          <p:cNvCxnSpPr/>
          <p:nvPr/>
        </p:nvCxnSpPr>
        <p:spPr>
          <a:xfrm>
            <a:off x="0" y="13393588"/>
            <a:ext cx="8512175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734</TotalTime>
  <Words>133</Words>
  <Application>Microsoft Office PowerPoint</Application>
  <PresentationFormat>사용자 지정</PresentationFormat>
  <Paragraphs>77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슬라이드 1</vt:lpstr>
    </vt:vector>
  </TitlesOfParts>
  <Company>daegu univ.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dong hyun seo</dc:creator>
  <cp:lastModifiedBy>dong hyun seo</cp:lastModifiedBy>
  <cp:revision>70</cp:revision>
  <dcterms:created xsi:type="dcterms:W3CDTF">2011-03-08T06:22:35Z</dcterms:created>
  <dcterms:modified xsi:type="dcterms:W3CDTF">2011-07-04T04:05:09Z</dcterms:modified>
</cp:coreProperties>
</file>