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7" r:id="rId3"/>
    <p:sldId id="383" r:id="rId4"/>
    <p:sldId id="387" r:id="rId5"/>
    <p:sldId id="262" r:id="rId6"/>
    <p:sldId id="367" r:id="rId7"/>
    <p:sldId id="411" r:id="rId8"/>
    <p:sldId id="377" r:id="rId9"/>
    <p:sldId id="355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61EFC-063D-44C0-8593-2F74FD383B2A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E82EB-FEE2-41AA-B6C4-D181519138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5359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52355-A2E7-4250-BE35-579C707DD1AD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7001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52355-A2E7-4250-BE35-579C707DD1AD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818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왼쪽</a:t>
            </a:r>
            <a:r>
              <a:rPr lang="en-US" altLang="ko-KR"/>
              <a:t>: </a:t>
            </a:r>
            <a:r>
              <a:rPr lang="ko-KR" altLang="en-US"/>
              <a:t>로마 콜로세움</a:t>
            </a:r>
            <a:r>
              <a:rPr lang="en-US" altLang="ko-KR"/>
              <a:t>, </a:t>
            </a:r>
            <a:r>
              <a:rPr lang="ko-KR" altLang="en-US"/>
              <a:t>판테온</a:t>
            </a:r>
            <a:r>
              <a:rPr lang="en-US" altLang="ko-KR"/>
              <a:t>, </a:t>
            </a:r>
            <a:r>
              <a:rPr lang="ko-KR" altLang="en-US"/>
              <a:t>트레비 분수</a:t>
            </a:r>
            <a:r>
              <a:rPr lang="en-US" altLang="ko-KR"/>
              <a:t>, </a:t>
            </a:r>
            <a:r>
              <a:rPr lang="ko-KR" altLang="en-US"/>
              <a:t>테베레 강과</a:t>
            </a:r>
            <a:r>
              <a:rPr lang="ko-KR" altLang="en-US" baseline="0"/>
              <a:t> 천사의 다리</a:t>
            </a:r>
            <a:r>
              <a:rPr lang="en-US" altLang="ko-KR"/>
              <a:t>, </a:t>
            </a:r>
            <a:r>
              <a:rPr lang="ko-KR" altLang="en-US"/>
              <a:t>베드로 성당</a:t>
            </a:r>
            <a:r>
              <a:rPr lang="en-US" altLang="ko-KR"/>
              <a:t>, </a:t>
            </a:r>
            <a:r>
              <a:rPr lang="ko-KR" altLang="en-US"/>
              <a:t>오른쪽</a:t>
            </a:r>
            <a:r>
              <a:rPr lang="en-US" altLang="ko-KR"/>
              <a:t>: </a:t>
            </a:r>
            <a:r>
              <a:rPr lang="ko-KR" altLang="en-US"/>
              <a:t>바티칸의 베드로 성당</a:t>
            </a:r>
            <a:r>
              <a:rPr lang="en-US" altLang="ko-KR"/>
              <a:t>, </a:t>
            </a:r>
            <a:r>
              <a:rPr lang="ko-KR" altLang="en-US"/>
              <a:t>성 천사의 성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52355-A2E7-4250-BE35-579C707DD1AD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2380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기원전 </a:t>
            </a:r>
            <a:r>
              <a:rPr lang="en-US" altLang="ko-KR" dirty="0"/>
              <a:t>320</a:t>
            </a:r>
            <a:r>
              <a:rPr lang="ko-KR" altLang="en-US" dirty="0"/>
              <a:t>년 경의 로마제국 </a:t>
            </a:r>
            <a:r>
              <a:rPr lang="en-US" altLang="ko-KR" dirty="0"/>
              <a:t>- </a:t>
            </a:r>
            <a:r>
              <a:rPr lang="ko-KR" altLang="en-US" dirty="0"/>
              <a:t>기원후 </a:t>
            </a:r>
            <a:r>
              <a:rPr lang="en-US" altLang="ko-KR" dirty="0"/>
              <a:t>360</a:t>
            </a:r>
            <a:r>
              <a:rPr lang="ko-KR" altLang="en-US" dirty="0"/>
              <a:t>년 경의 로마제국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4CDF4-55BB-4D1F-9570-547697257B0A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2222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비잔틴 건축양식의 진수</a:t>
            </a:r>
            <a:r>
              <a:rPr lang="en-US" altLang="ko-KR"/>
              <a:t>: 55m </a:t>
            </a:r>
            <a:r>
              <a:rPr lang="ko-KR" altLang="en-US"/>
              <a:t>높이의 돔</a:t>
            </a:r>
            <a:r>
              <a:rPr lang="en-US" altLang="ko-KR"/>
              <a:t>(</a:t>
            </a:r>
            <a:r>
              <a:rPr lang="ko-KR" altLang="en-US"/>
              <a:t>기독교적</a:t>
            </a:r>
            <a:r>
              <a:rPr lang="en-US" altLang="ko-KR"/>
              <a:t>, </a:t>
            </a:r>
            <a:r>
              <a:rPr lang="ko-KR" altLang="en-US"/>
              <a:t>성 베드로 성당이 지어지기 전까지 제일 큰 돔</a:t>
            </a:r>
            <a:r>
              <a:rPr lang="en-US" altLang="ko-KR"/>
              <a:t>), </a:t>
            </a:r>
            <a:r>
              <a:rPr lang="ko-KR" altLang="en-US"/>
              <a:t>주변의 </a:t>
            </a:r>
            <a:r>
              <a:rPr lang="en-US" altLang="ko-KR"/>
              <a:t>4</a:t>
            </a:r>
            <a:r>
              <a:rPr lang="ko-KR" altLang="en-US"/>
              <a:t>개의 첨탑</a:t>
            </a:r>
            <a:r>
              <a:rPr lang="en-US" altLang="ko-KR"/>
              <a:t>(</a:t>
            </a:r>
            <a:r>
              <a:rPr lang="ko-KR" altLang="en-US"/>
              <a:t>오스만제국 시절에 추가됨</a:t>
            </a:r>
            <a:r>
              <a:rPr lang="en-US" altLang="ko-KR"/>
              <a:t>, </a:t>
            </a:r>
            <a:r>
              <a:rPr lang="ko-KR" altLang="en-US"/>
              <a:t>이슬람식 예배용</a:t>
            </a:r>
            <a:r>
              <a:rPr lang="en-US" altLang="ko-KR"/>
              <a:t>), 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52355-A2E7-4250-BE35-579C707DD1AD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0647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/>
              <a:t>피터 왓슨</a:t>
            </a:r>
            <a:r>
              <a:rPr lang="en-US" altLang="ko-KR" dirty="0"/>
              <a:t>, </a:t>
            </a:r>
            <a:r>
              <a:rPr lang="ko-KR" altLang="en-US" dirty="0"/>
              <a:t>생각의 역사</a:t>
            </a:r>
            <a:r>
              <a:rPr lang="en-US" altLang="ko-KR" dirty="0"/>
              <a:t>1, 380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F9B37-8A25-494E-A9F3-66C39E5B4F01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5237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DA93-8695-425C-A714-CC804A653FBC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800-3C6F-47DF-A022-4A004DDF89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1186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DA93-8695-425C-A714-CC804A653FBC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800-3C6F-47DF-A022-4A004DDF89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028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DA93-8695-425C-A714-CC804A653FBC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800-3C6F-47DF-A022-4A004DDF89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6603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DA93-8695-425C-A714-CC804A653FBC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800-3C6F-47DF-A022-4A004DDF89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764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DA93-8695-425C-A714-CC804A653FBC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800-3C6F-47DF-A022-4A004DDF89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3537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DA93-8695-425C-A714-CC804A653FBC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800-3C6F-47DF-A022-4A004DDF89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0258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DA93-8695-425C-A714-CC804A653FBC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800-3C6F-47DF-A022-4A004DDF89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0905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DA93-8695-425C-A714-CC804A653FBC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800-3C6F-47DF-A022-4A004DDF89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5247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DA93-8695-425C-A714-CC804A653FBC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800-3C6F-47DF-A022-4A004DDF89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1822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DA93-8695-425C-A714-CC804A653FBC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800-3C6F-47DF-A022-4A004DDF89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174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DA93-8695-425C-A714-CC804A653FBC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800-3C6F-47DF-A022-4A004DDF89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739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DA93-8695-425C-A714-CC804A653FBC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80800-3C6F-47DF-A022-4A004DDF89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1200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97280" y="312720"/>
            <a:ext cx="7939716" cy="776778"/>
          </a:xfrm>
          <a:noFill/>
        </p:spPr>
        <p:txBody>
          <a:bodyPr/>
          <a:lstStyle/>
          <a:p>
            <a:r>
              <a:rPr lang="ko-KR" altLang="en-US" dirty="0"/>
              <a:t>유럽지역에 대한 지리적 개관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97279" y="1293091"/>
            <a:ext cx="10226503" cy="4945149"/>
          </a:xfr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>
            <a:normAutofit/>
          </a:bodyPr>
          <a:lstStyle/>
          <a:p>
            <a:r>
              <a:rPr lang="ko-KR" altLang="en-US" sz="2400" dirty="0"/>
              <a:t>면적</a:t>
            </a:r>
            <a:r>
              <a:rPr lang="en-US" altLang="ko-KR" sz="2400" dirty="0"/>
              <a:t>: 10,523,000 km</a:t>
            </a:r>
            <a:r>
              <a:rPr lang="en-US" altLang="ko-KR" sz="2400" baseline="30000" dirty="0"/>
              <a:t>2 </a:t>
            </a:r>
            <a:r>
              <a:rPr lang="en-US" altLang="ko-KR" sz="2400" dirty="0"/>
              <a:t>(</a:t>
            </a:r>
            <a:r>
              <a:rPr lang="ko-KR" altLang="en-US" sz="2400" dirty="0"/>
              <a:t>유라시아 대륙의 서쪽 </a:t>
            </a:r>
            <a:r>
              <a:rPr lang="en-US" altLang="ko-KR" sz="2400" dirty="0"/>
              <a:t>5</a:t>
            </a:r>
            <a:r>
              <a:rPr lang="ko-KR" altLang="en-US" sz="2400" dirty="0"/>
              <a:t>분의 </a:t>
            </a:r>
            <a:r>
              <a:rPr lang="en-US" altLang="ko-KR" sz="2400" dirty="0"/>
              <a:t>1: </a:t>
            </a:r>
            <a:r>
              <a:rPr lang="ko-KR" altLang="en-US" sz="2400" dirty="0"/>
              <a:t>대륙 중에서 오세아니아 다음으로 작음</a:t>
            </a:r>
            <a:r>
              <a:rPr lang="en-US" altLang="ko-KR" sz="2400" dirty="0"/>
              <a:t>)</a:t>
            </a:r>
            <a:endParaRPr lang="en-US" altLang="ko-KR" sz="2400" baseline="30000" dirty="0"/>
          </a:p>
          <a:p>
            <a:r>
              <a:rPr lang="ko-KR" altLang="en-US" sz="2400" dirty="0"/>
              <a:t>인구</a:t>
            </a:r>
            <a:r>
              <a:rPr lang="en-US" altLang="ko-KR" sz="2400" dirty="0"/>
              <a:t>: 7</a:t>
            </a:r>
            <a:r>
              <a:rPr lang="ko-KR" altLang="en-US" sz="2400" dirty="0"/>
              <a:t>억 </a:t>
            </a:r>
            <a:r>
              <a:rPr lang="en-US" altLang="ko-KR" sz="2400" dirty="0"/>
              <a:t>4</a:t>
            </a:r>
            <a:r>
              <a:rPr lang="ko-KR" altLang="en-US" sz="2400" dirty="0"/>
              <a:t>천 </a:t>
            </a:r>
            <a:r>
              <a:rPr lang="en-US" altLang="ko-KR" sz="2400" dirty="0"/>
              <a:t>6</a:t>
            </a:r>
            <a:r>
              <a:rPr lang="ko-KR" altLang="en-US" sz="2400" dirty="0"/>
              <a:t>백만</a:t>
            </a:r>
            <a:r>
              <a:rPr lang="en-US" altLang="ko-KR" sz="2400" dirty="0"/>
              <a:t>(2018</a:t>
            </a:r>
            <a:r>
              <a:rPr lang="ko-KR" altLang="en-US" sz="2400" dirty="0"/>
              <a:t>년 기준</a:t>
            </a:r>
            <a:r>
              <a:rPr lang="en-US" altLang="ko-KR" sz="2400" dirty="0"/>
              <a:t>)</a:t>
            </a:r>
          </a:p>
          <a:p>
            <a:r>
              <a:rPr lang="ko-KR" altLang="en-US" sz="2400" dirty="0"/>
              <a:t>국가 수</a:t>
            </a:r>
            <a:r>
              <a:rPr lang="en-US" altLang="ko-KR" sz="2400" dirty="0"/>
              <a:t>: </a:t>
            </a:r>
            <a:r>
              <a:rPr lang="ko-KR" altLang="en-US" sz="2400" dirty="0"/>
              <a:t>약 </a:t>
            </a:r>
            <a:r>
              <a:rPr lang="en-US" altLang="ko-KR" sz="2400" dirty="0"/>
              <a:t>50</a:t>
            </a:r>
            <a:r>
              <a:rPr lang="ko-KR" altLang="en-US" sz="2400" dirty="0"/>
              <a:t>여개</a:t>
            </a:r>
            <a:endParaRPr lang="en-US" altLang="ko-KR" sz="2400" dirty="0"/>
          </a:p>
          <a:p>
            <a:endParaRPr lang="en-US" altLang="ko-KR" sz="2400" dirty="0"/>
          </a:p>
          <a:p>
            <a:r>
              <a:rPr lang="ko-KR" altLang="en-US" sz="2400" dirty="0"/>
              <a:t>경계</a:t>
            </a:r>
            <a:endParaRPr lang="en-US" altLang="ko-KR" sz="2400" dirty="0"/>
          </a:p>
          <a:p>
            <a:r>
              <a:rPr lang="en-US" altLang="ko-KR" sz="2400" dirty="0"/>
              <a:t>- </a:t>
            </a:r>
            <a:r>
              <a:rPr lang="ko-KR" altLang="en-US" sz="2400" dirty="0"/>
              <a:t>동쪽</a:t>
            </a:r>
            <a:r>
              <a:rPr lang="en-US" altLang="ko-KR" sz="2400" dirty="0"/>
              <a:t>: </a:t>
            </a:r>
            <a:r>
              <a:rPr lang="ko-KR" altLang="en-US" sz="2400" dirty="0"/>
              <a:t>러시아의 우랄 산맥과 우랄 강</a:t>
            </a:r>
            <a:r>
              <a:rPr lang="en-US" altLang="ko-KR" sz="2400" dirty="0"/>
              <a:t>, </a:t>
            </a:r>
            <a:r>
              <a:rPr lang="ko-KR" altLang="en-US" sz="2400" dirty="0"/>
              <a:t>그 아래로 코카서스 산맥 카스피해</a:t>
            </a:r>
            <a:r>
              <a:rPr lang="en-US" altLang="ko-KR" sz="2400" dirty="0"/>
              <a:t>, </a:t>
            </a:r>
            <a:r>
              <a:rPr lang="ko-KR" altLang="en-US" sz="2400" dirty="0"/>
              <a:t>흑해</a:t>
            </a:r>
            <a:endParaRPr lang="en-US" altLang="ko-KR" sz="2400" dirty="0"/>
          </a:p>
          <a:p>
            <a:r>
              <a:rPr lang="en-US" altLang="ko-KR" sz="2400" dirty="0"/>
              <a:t>- </a:t>
            </a:r>
            <a:r>
              <a:rPr lang="ko-KR" altLang="en-US" sz="2400" dirty="0"/>
              <a:t>서쪽</a:t>
            </a:r>
            <a:r>
              <a:rPr lang="en-US" altLang="ko-KR" sz="2400" dirty="0"/>
              <a:t>: </a:t>
            </a:r>
            <a:r>
              <a:rPr lang="ko-KR" altLang="en-US" sz="2400" dirty="0"/>
              <a:t>포르투갈의 </a:t>
            </a:r>
            <a:r>
              <a:rPr lang="ko-KR" altLang="en-US" sz="2400" dirty="0" err="1"/>
              <a:t>카보</a:t>
            </a:r>
            <a:r>
              <a:rPr lang="ko-KR" altLang="en-US" sz="2400" dirty="0"/>
              <a:t> 라 </a:t>
            </a:r>
            <a:r>
              <a:rPr lang="ko-KR" altLang="en-US" sz="2400" dirty="0" err="1"/>
              <a:t>로카</a:t>
            </a:r>
            <a:endParaRPr lang="en-US" altLang="ko-KR" sz="2400" dirty="0"/>
          </a:p>
          <a:p>
            <a:r>
              <a:rPr lang="en-US" altLang="ko-KR" sz="2400" dirty="0"/>
              <a:t>- </a:t>
            </a:r>
            <a:r>
              <a:rPr lang="ko-KR" altLang="en-US" sz="2400" dirty="0"/>
              <a:t>남쪽</a:t>
            </a:r>
            <a:r>
              <a:rPr lang="en-US" altLang="ko-KR" sz="2400" dirty="0"/>
              <a:t>: </a:t>
            </a:r>
            <a:r>
              <a:rPr lang="ko-KR" altLang="en-US" sz="2400" dirty="0"/>
              <a:t>스페인의 </a:t>
            </a:r>
            <a:r>
              <a:rPr lang="ko-KR" altLang="en-US" sz="2400" dirty="0" err="1"/>
              <a:t>푼타</a:t>
            </a:r>
            <a:r>
              <a:rPr lang="ko-KR" altLang="en-US" sz="2400" dirty="0"/>
              <a:t> 데 </a:t>
            </a:r>
            <a:r>
              <a:rPr lang="ko-KR" altLang="en-US" sz="2400" dirty="0" err="1"/>
              <a:t>타리파</a:t>
            </a:r>
            <a:endParaRPr lang="en-US" altLang="ko-KR" sz="2400" dirty="0"/>
          </a:p>
          <a:p>
            <a:r>
              <a:rPr lang="en-US" altLang="ko-KR" sz="2400" dirty="0"/>
              <a:t>- </a:t>
            </a:r>
            <a:r>
              <a:rPr lang="ko-KR" altLang="en-US" sz="2400" dirty="0"/>
              <a:t>북쪽</a:t>
            </a:r>
            <a:r>
              <a:rPr lang="en-US" altLang="ko-KR" sz="2400" dirty="0"/>
              <a:t>: </a:t>
            </a:r>
            <a:r>
              <a:rPr lang="ko-KR" altLang="en-US" sz="2400" dirty="0"/>
              <a:t>노르웨이의 </a:t>
            </a:r>
            <a:r>
              <a:rPr lang="ko-KR" altLang="en-US" sz="2400" dirty="0" err="1"/>
              <a:t>키나로덴</a:t>
            </a:r>
            <a:endParaRPr lang="en-US" altLang="ko-KR" sz="2400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184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129"/>
    </mc:Choice>
    <mc:Fallback xmlns="">
      <p:transition spd="slow" advTm="172129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97280" y="276875"/>
            <a:ext cx="10058400" cy="870988"/>
          </a:xfrm>
        </p:spPr>
        <p:txBody>
          <a:bodyPr/>
          <a:lstStyle/>
          <a:p>
            <a:r>
              <a:rPr lang="ko-KR" altLang="en-US" dirty="0"/>
              <a:t>유럽지역 연구 접근방법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97280" y="1468877"/>
            <a:ext cx="10206260" cy="4400217"/>
          </a:xfrm>
          <a:solidFill>
            <a:schemeClr val="bg2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ko-KR" sz="3200" dirty="0"/>
              <a:t>1. </a:t>
            </a:r>
            <a:r>
              <a:rPr lang="ko-KR" altLang="en-US" sz="3200" dirty="0"/>
              <a:t>지리적 관점</a:t>
            </a:r>
            <a:r>
              <a:rPr lang="en-US" altLang="ko-KR" sz="3200" dirty="0"/>
              <a:t>: </a:t>
            </a:r>
            <a:r>
              <a:rPr lang="ko-KR" altLang="en-US" sz="3200" dirty="0"/>
              <a:t>바다</a:t>
            </a:r>
            <a:r>
              <a:rPr lang="en-US" altLang="ko-KR" sz="3200" dirty="0"/>
              <a:t>, </a:t>
            </a:r>
            <a:r>
              <a:rPr lang="ko-KR" altLang="en-US" sz="3200" dirty="0"/>
              <a:t>강</a:t>
            </a:r>
            <a:r>
              <a:rPr lang="en-US" altLang="ko-KR" sz="3200" dirty="0"/>
              <a:t>, </a:t>
            </a:r>
            <a:r>
              <a:rPr lang="ko-KR" altLang="en-US" sz="3200" dirty="0"/>
              <a:t>연안</a:t>
            </a:r>
            <a:r>
              <a:rPr lang="en-US" altLang="ko-KR" sz="3200" dirty="0"/>
              <a:t>, </a:t>
            </a:r>
            <a:r>
              <a:rPr lang="ko-KR" altLang="en-US" sz="3200" dirty="0"/>
              <a:t>산</a:t>
            </a:r>
            <a:r>
              <a:rPr lang="en-US" altLang="ko-KR" sz="3200" dirty="0"/>
              <a:t>, </a:t>
            </a:r>
            <a:r>
              <a:rPr lang="ko-KR" altLang="en-US" sz="3200" dirty="0"/>
              <a:t>평지</a:t>
            </a:r>
            <a:r>
              <a:rPr lang="en-US" altLang="ko-KR" sz="3200" dirty="0"/>
              <a:t>, </a:t>
            </a:r>
            <a:r>
              <a:rPr lang="ko-KR" altLang="en-US" sz="3200" dirty="0"/>
              <a:t>산지 등</a:t>
            </a:r>
            <a:endParaRPr lang="en-US" altLang="ko-KR" sz="3200" dirty="0"/>
          </a:p>
          <a:p>
            <a:pPr marL="0" indent="0">
              <a:buNone/>
            </a:pPr>
            <a:r>
              <a:rPr lang="en-US" altLang="ko-KR" sz="3200" dirty="0"/>
              <a:t>2. </a:t>
            </a:r>
            <a:r>
              <a:rPr lang="ko-KR" altLang="en-US" sz="3200" dirty="0"/>
              <a:t>문화적 관점</a:t>
            </a:r>
            <a:endParaRPr lang="en-US" altLang="ko-KR" sz="3200" dirty="0"/>
          </a:p>
          <a:p>
            <a:pPr marL="0" indent="0">
              <a:buNone/>
            </a:pPr>
            <a:r>
              <a:rPr lang="en-US" altLang="ko-KR" sz="3200" dirty="0"/>
              <a:t>- </a:t>
            </a:r>
            <a:r>
              <a:rPr lang="ko-KR" altLang="en-US" sz="3200" dirty="0"/>
              <a:t>언어</a:t>
            </a:r>
            <a:r>
              <a:rPr lang="en-US" altLang="ko-KR" sz="3200" dirty="0"/>
              <a:t>: </a:t>
            </a:r>
            <a:r>
              <a:rPr lang="ko-KR" altLang="en-US" sz="3200" dirty="0"/>
              <a:t>인도유럽어</a:t>
            </a:r>
            <a:endParaRPr lang="en-US" altLang="ko-KR" sz="3200" dirty="0"/>
          </a:p>
          <a:p>
            <a:pPr marL="0" indent="0">
              <a:buNone/>
            </a:pPr>
            <a:r>
              <a:rPr lang="en-US" altLang="ko-KR" sz="3200" dirty="0"/>
              <a:t>- </a:t>
            </a:r>
            <a:r>
              <a:rPr lang="ko-KR" altLang="en-US" sz="3200" dirty="0"/>
              <a:t>신화</a:t>
            </a:r>
            <a:r>
              <a:rPr lang="en-US" altLang="ko-KR" sz="3200" dirty="0"/>
              <a:t>: </a:t>
            </a:r>
            <a:r>
              <a:rPr lang="ko-KR" altLang="en-US" sz="3200" dirty="0"/>
              <a:t>그리스로마신화</a:t>
            </a:r>
            <a:endParaRPr lang="en-US" altLang="ko-KR" sz="3200" dirty="0"/>
          </a:p>
          <a:p>
            <a:pPr marL="0" indent="0">
              <a:buNone/>
            </a:pPr>
            <a:r>
              <a:rPr lang="en-US" altLang="ko-KR" sz="3200" dirty="0"/>
              <a:t>- </a:t>
            </a:r>
            <a:r>
              <a:rPr lang="ko-KR" altLang="en-US" sz="3200" dirty="0"/>
              <a:t>역사</a:t>
            </a:r>
            <a:r>
              <a:rPr lang="en-US" altLang="ko-KR" sz="3200" dirty="0"/>
              <a:t>: </a:t>
            </a:r>
            <a:r>
              <a:rPr lang="ko-KR" altLang="en-US" sz="3200" dirty="0"/>
              <a:t>고대</a:t>
            </a:r>
            <a:r>
              <a:rPr lang="en-US" altLang="ko-KR" sz="3200" dirty="0"/>
              <a:t>, </a:t>
            </a:r>
            <a:r>
              <a:rPr lang="ko-KR" altLang="en-US" sz="3200" dirty="0"/>
              <a:t>중세</a:t>
            </a:r>
            <a:r>
              <a:rPr lang="en-US" altLang="ko-KR" sz="3200" dirty="0"/>
              <a:t>, </a:t>
            </a:r>
            <a:r>
              <a:rPr lang="ko-KR" altLang="en-US" sz="3200" dirty="0"/>
              <a:t>근대</a:t>
            </a:r>
            <a:r>
              <a:rPr lang="en-US" altLang="ko-KR" sz="3200" dirty="0"/>
              <a:t>, </a:t>
            </a:r>
            <a:r>
              <a:rPr lang="ko-KR" altLang="en-US" sz="3200" dirty="0"/>
              <a:t>현대</a:t>
            </a:r>
            <a:endParaRPr lang="en-US" altLang="ko-KR" sz="3200" dirty="0"/>
          </a:p>
          <a:p>
            <a:pPr marL="0" indent="0">
              <a:buNone/>
            </a:pPr>
            <a:r>
              <a:rPr lang="en-US" altLang="ko-KR" sz="3200" dirty="0"/>
              <a:t>- </a:t>
            </a:r>
            <a:r>
              <a:rPr lang="ko-KR" altLang="en-US" sz="3200" dirty="0"/>
              <a:t>종교</a:t>
            </a:r>
            <a:r>
              <a:rPr lang="en-US" altLang="ko-KR" sz="3200" dirty="0"/>
              <a:t>: </a:t>
            </a:r>
            <a:r>
              <a:rPr lang="ko-KR" altLang="en-US" sz="3200" dirty="0"/>
              <a:t>다신교</a:t>
            </a:r>
            <a:r>
              <a:rPr lang="en-US" altLang="ko-KR" sz="3200" dirty="0"/>
              <a:t>, </a:t>
            </a:r>
            <a:r>
              <a:rPr lang="ko-KR" altLang="en-US" sz="3200" dirty="0"/>
              <a:t>기독교</a:t>
            </a:r>
            <a:r>
              <a:rPr lang="en-US" altLang="ko-KR" sz="3200" dirty="0"/>
              <a:t>, </a:t>
            </a:r>
            <a:r>
              <a:rPr lang="ko-KR" altLang="en-US" sz="3200" dirty="0"/>
              <a:t>이슬람</a:t>
            </a:r>
            <a:r>
              <a:rPr lang="en-US" altLang="ko-KR" sz="3200" dirty="0"/>
              <a:t>, </a:t>
            </a:r>
            <a:r>
              <a:rPr lang="ko-KR" altLang="en-US" sz="3200" dirty="0"/>
              <a:t>유대교</a:t>
            </a:r>
            <a:endParaRPr lang="en-US" altLang="ko-KR" sz="3200" dirty="0"/>
          </a:p>
          <a:p>
            <a:pPr marL="0" indent="0">
              <a:buNone/>
            </a:pPr>
            <a:r>
              <a:rPr lang="en-US" altLang="ko-KR" sz="3200" dirty="0"/>
              <a:t>- </a:t>
            </a:r>
            <a:r>
              <a:rPr lang="ko-KR" altLang="en-US" sz="3200" dirty="0"/>
              <a:t>예술</a:t>
            </a:r>
            <a:r>
              <a:rPr lang="en-US" altLang="ko-KR" sz="3200" dirty="0"/>
              <a:t>: </a:t>
            </a:r>
            <a:r>
              <a:rPr lang="ko-KR" altLang="en-US" sz="3200" dirty="0"/>
              <a:t>르네상스</a:t>
            </a:r>
            <a:r>
              <a:rPr lang="en-US" altLang="ko-KR" sz="3200" dirty="0"/>
              <a:t>, </a:t>
            </a:r>
            <a:r>
              <a:rPr lang="ko-KR" altLang="en-US" sz="3200" dirty="0"/>
              <a:t>바로크</a:t>
            </a:r>
            <a:r>
              <a:rPr lang="en-US" altLang="ko-KR" sz="3200" dirty="0"/>
              <a:t>, </a:t>
            </a:r>
            <a:r>
              <a:rPr lang="ko-KR" altLang="en-US" sz="3200" dirty="0"/>
              <a:t>고전주의 등</a:t>
            </a:r>
            <a:endParaRPr lang="en-US" altLang="ko-KR" sz="3200" dirty="0"/>
          </a:p>
          <a:p>
            <a:pPr marL="0" indent="0">
              <a:buNone/>
            </a:pPr>
            <a:r>
              <a:rPr lang="en-US" altLang="ko-KR" sz="3200" dirty="0"/>
              <a:t>- </a:t>
            </a:r>
            <a:r>
              <a:rPr lang="ko-KR" altLang="en-US" sz="3200" dirty="0"/>
              <a:t>정치</a:t>
            </a:r>
            <a:r>
              <a:rPr lang="en-US" altLang="ko-KR" sz="3200" dirty="0"/>
              <a:t>: </a:t>
            </a:r>
            <a:r>
              <a:rPr lang="ko-KR" altLang="en-US" sz="3200" dirty="0"/>
              <a:t>도시국가</a:t>
            </a:r>
            <a:r>
              <a:rPr lang="en-US" altLang="ko-KR" sz="3200" dirty="0"/>
              <a:t>, </a:t>
            </a:r>
            <a:r>
              <a:rPr lang="ko-KR" altLang="en-US" sz="3200" dirty="0"/>
              <a:t>제국</a:t>
            </a:r>
            <a:r>
              <a:rPr lang="en-US" altLang="ko-KR" sz="3200" dirty="0"/>
              <a:t>, </a:t>
            </a:r>
            <a:r>
              <a:rPr lang="ko-KR" altLang="en-US" sz="3200" dirty="0"/>
              <a:t>국가</a:t>
            </a:r>
            <a:r>
              <a:rPr lang="en-US" altLang="ko-KR" sz="3200" dirty="0"/>
              <a:t>, </a:t>
            </a:r>
            <a:r>
              <a:rPr lang="ko-KR" altLang="en-US" sz="3200" dirty="0"/>
              <a:t>공동체 등</a:t>
            </a:r>
          </a:p>
        </p:txBody>
      </p:sp>
    </p:spTree>
    <p:extLst>
      <p:ext uri="{BB962C8B-B14F-4D97-AF65-F5344CB8AC3E}">
        <p14:creationId xmlns:p14="http://schemas.microsoft.com/office/powerpoint/2010/main" val="359231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8856"/>
    </mc:Choice>
    <mc:Fallback xmlns="">
      <p:transition spd="slow" advTm="308856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97280" y="904875"/>
            <a:ext cx="2903220" cy="832485"/>
          </a:xfrm>
        </p:spPr>
        <p:txBody>
          <a:bodyPr/>
          <a:lstStyle/>
          <a:p>
            <a:r>
              <a:rPr lang="ko-KR" altLang="en-US"/>
              <a:t>로마 지역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3200"/>
              <a:t>1) </a:t>
            </a:r>
            <a:r>
              <a:rPr lang="ko-KR" altLang="en-US" sz="3200"/>
              <a:t>계획적인 지역 기반</a:t>
            </a:r>
            <a:r>
              <a:rPr lang="en-US" altLang="ko-KR" sz="3200"/>
              <a:t>: </a:t>
            </a:r>
            <a:r>
              <a:rPr lang="ko-KR" altLang="en-US" sz="3200"/>
              <a:t>돌로 포장된 도로</a:t>
            </a:r>
            <a:r>
              <a:rPr lang="en-US" altLang="ko-KR" sz="3200"/>
              <a:t>, </a:t>
            </a:r>
            <a:r>
              <a:rPr lang="ko-KR" altLang="en-US" sz="3200"/>
              <a:t>수로</a:t>
            </a:r>
            <a:r>
              <a:rPr lang="en-US" altLang="ko-KR" sz="3200"/>
              <a:t>, </a:t>
            </a:r>
            <a:r>
              <a:rPr lang="ko-KR" altLang="en-US" sz="3200"/>
              <a:t>다리 건설</a:t>
            </a:r>
            <a:r>
              <a:rPr lang="en-US" altLang="ko-KR" sz="3200"/>
              <a:t>, </a:t>
            </a:r>
            <a:r>
              <a:rPr lang="ko-KR" altLang="en-US" sz="3200"/>
              <a:t>광장</a:t>
            </a:r>
            <a:r>
              <a:rPr lang="en-US" altLang="ko-KR" sz="3200"/>
              <a:t>, </a:t>
            </a:r>
            <a:r>
              <a:rPr lang="ko-KR" altLang="en-US" sz="3200"/>
              <a:t>신전</a:t>
            </a:r>
            <a:r>
              <a:rPr lang="en-US" altLang="ko-KR" sz="3200"/>
              <a:t>, </a:t>
            </a:r>
            <a:r>
              <a:rPr lang="ko-KR" altLang="en-US" sz="3200"/>
              <a:t>목욕탕</a:t>
            </a:r>
            <a:r>
              <a:rPr lang="en-US" altLang="ko-KR" sz="3200"/>
              <a:t>, </a:t>
            </a:r>
            <a:r>
              <a:rPr lang="ko-KR" altLang="en-US" sz="3200"/>
              <a:t>관공서 배치</a:t>
            </a:r>
            <a:endParaRPr lang="en-US" altLang="ko-KR" sz="3200"/>
          </a:p>
          <a:p>
            <a:pPr marL="0" indent="0">
              <a:buNone/>
            </a:pPr>
            <a:r>
              <a:rPr lang="en-US" altLang="ko-KR" sz="3200"/>
              <a:t>2) </a:t>
            </a:r>
            <a:r>
              <a:rPr lang="ko-KR" altLang="en-US" sz="3200"/>
              <a:t>도로</a:t>
            </a:r>
            <a:r>
              <a:rPr lang="en-US" altLang="ko-KR" sz="3200"/>
              <a:t>: </a:t>
            </a:r>
            <a:r>
              <a:rPr lang="ko-KR" altLang="en-US" sz="3200"/>
              <a:t>지역과 지역을 연결하는 기반</a:t>
            </a:r>
            <a:endParaRPr lang="en-US" altLang="ko-KR" sz="3200"/>
          </a:p>
          <a:p>
            <a:pPr marL="0" indent="0">
              <a:buNone/>
            </a:pPr>
            <a:r>
              <a:rPr lang="en-US" altLang="ko-KR" sz="3200"/>
              <a:t>3) </a:t>
            </a:r>
            <a:r>
              <a:rPr lang="ko-KR" altLang="en-US" sz="3200"/>
              <a:t>도시 발전</a:t>
            </a:r>
            <a:r>
              <a:rPr lang="en-US" altLang="ko-KR" sz="3200"/>
              <a:t>: </a:t>
            </a:r>
            <a:r>
              <a:rPr lang="ko-KR" altLang="en-US" sz="3200"/>
              <a:t>농촌과 대립</a:t>
            </a:r>
            <a:endParaRPr lang="en-US" altLang="ko-KR" sz="3200"/>
          </a:p>
          <a:p>
            <a:pPr marL="0" indent="0">
              <a:buNone/>
            </a:pPr>
            <a:r>
              <a:rPr lang="en-US" altLang="ko-KR" sz="3200"/>
              <a:t>4) </a:t>
            </a:r>
            <a:r>
              <a:rPr lang="ko-KR" altLang="en-US" sz="3200"/>
              <a:t>라틴어 사용</a:t>
            </a:r>
            <a:r>
              <a:rPr lang="en-US" altLang="ko-KR" sz="3200"/>
              <a:t>: </a:t>
            </a:r>
            <a:r>
              <a:rPr lang="ko-KR" altLang="en-US" sz="3200"/>
              <a:t>유럽을 연결하는 공용어 탄생</a:t>
            </a:r>
          </a:p>
        </p:txBody>
      </p:sp>
    </p:spTree>
    <p:extLst>
      <p:ext uri="{BB962C8B-B14F-4D97-AF65-F5344CB8AC3E}">
        <p14:creationId xmlns:p14="http://schemas.microsoft.com/office/powerpoint/2010/main" val="11659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8033"/>
    </mc:Choice>
    <mc:Fallback xmlns="">
      <p:transition spd="slow" advTm="15803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30169" y="637807"/>
            <a:ext cx="9989820" cy="5582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33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9750"/>
    </mc:Choice>
    <mc:Fallback xmlns="">
      <p:transition spd="slow" advTm="43975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콘스탄티노플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/>
              <a:t>비잔티움</a:t>
            </a:r>
            <a:r>
              <a:rPr lang="en-US" altLang="ko-KR"/>
              <a:t>, </a:t>
            </a:r>
            <a:r>
              <a:rPr lang="ko-KR" altLang="en-US"/>
              <a:t>이스탄불</a:t>
            </a:r>
            <a:r>
              <a:rPr lang="en-US" altLang="ko-KR"/>
              <a:t>, </a:t>
            </a:r>
            <a:r>
              <a:rPr lang="ko-KR" altLang="en-US"/>
              <a:t>동로마제국</a:t>
            </a:r>
            <a:r>
              <a:rPr lang="en-US" altLang="ko-KR"/>
              <a:t>, </a:t>
            </a:r>
            <a:r>
              <a:rPr lang="ko-KR" altLang="en-US"/>
              <a:t>콘스탄티누스대제</a:t>
            </a:r>
            <a:r>
              <a:rPr lang="en-US" altLang="ko-KR"/>
              <a:t>, </a:t>
            </a:r>
            <a:r>
              <a:rPr lang="ko-KR" altLang="en-US"/>
              <a:t>아야소피아 대성당</a:t>
            </a:r>
            <a:r>
              <a:rPr lang="en-US" altLang="ko-KR"/>
              <a:t>, </a:t>
            </a:r>
            <a:r>
              <a:rPr lang="ko-KR" altLang="en-US"/>
              <a:t>이슬람</a:t>
            </a:r>
            <a:r>
              <a:rPr lang="en-US" altLang="ko-KR"/>
              <a:t>, </a:t>
            </a:r>
            <a:r>
              <a:rPr lang="ko-KR" altLang="en-US"/>
              <a:t>오스만투르크</a:t>
            </a:r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117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6899" y="1388393"/>
            <a:ext cx="553402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32657"/>
            <a:ext cx="3648894" cy="366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07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887"/>
    </mc:Choice>
    <mc:Fallback xmlns="">
      <p:transition spd="slow" advTm="138887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12523"/>
          </a:xfrm>
        </p:spPr>
        <p:txBody>
          <a:bodyPr>
            <a:normAutofit fontScale="90000"/>
          </a:bodyPr>
          <a:lstStyle/>
          <a:p>
            <a:r>
              <a:rPr lang="en-US" altLang="ko-KR"/>
              <a:t>1. Konstantinopel (</a:t>
            </a:r>
            <a:r>
              <a:rPr lang="ko-KR" altLang="en-US"/>
              <a:t>비잔티움과 이스탄불</a:t>
            </a:r>
            <a:r>
              <a:rPr lang="en-US" altLang="ko-KR"/>
              <a:t>)</a:t>
            </a:r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280" y="1385455"/>
            <a:ext cx="10058400" cy="520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1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505"/>
    </mc:Choice>
    <mc:Fallback xmlns="">
      <p:transition spd="slow" advTm="16950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9200" y="360219"/>
            <a:ext cx="9827491" cy="550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08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386"/>
    </mc:Choice>
    <mc:Fallback xmlns="">
      <p:transition spd="slow" advTm="177386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097279" y="1265382"/>
            <a:ext cx="10380345" cy="4906818"/>
          </a:xfrm>
          <a:solidFill>
            <a:schemeClr val="bg2"/>
          </a:solidFill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ko-KR" altLang="en-US" sz="2800" dirty="0"/>
              <a:t>콘스탄티노플 이외에 도시 쇠락</a:t>
            </a:r>
            <a:endParaRPr lang="en-US" altLang="ko-KR" sz="2800" dirty="0"/>
          </a:p>
          <a:p>
            <a:pPr>
              <a:lnSpc>
                <a:spcPct val="150000"/>
              </a:lnSpc>
            </a:pPr>
            <a:r>
              <a:rPr lang="ko-KR" altLang="en-US" sz="2800" dirty="0"/>
              <a:t>초기 비잔티움 예술 발달</a:t>
            </a:r>
            <a:r>
              <a:rPr lang="en-US" altLang="ko-KR" sz="2800" dirty="0"/>
              <a:t>: </a:t>
            </a:r>
            <a:r>
              <a:rPr lang="ko-KR" altLang="en-US" sz="2800" dirty="0"/>
              <a:t>아야 소피아 대성당</a:t>
            </a:r>
            <a:r>
              <a:rPr lang="en-US" altLang="ko-KR" sz="2800" dirty="0"/>
              <a:t>(537)</a:t>
            </a:r>
            <a:r>
              <a:rPr lang="ko-KR" altLang="en-US" sz="2800" dirty="0"/>
              <a:t> 건립</a:t>
            </a:r>
            <a:r>
              <a:rPr lang="en-US" altLang="ko-KR" sz="2800" dirty="0"/>
              <a:t>, </a:t>
            </a:r>
            <a:r>
              <a:rPr lang="ko-KR" altLang="en-US" sz="2800" dirty="0"/>
              <a:t>예술가는 장인이나 기술자 취급</a:t>
            </a:r>
            <a:r>
              <a:rPr lang="en-US" altLang="ko-KR" sz="2800" dirty="0"/>
              <a:t> </a:t>
            </a:r>
          </a:p>
          <a:p>
            <a:pPr>
              <a:lnSpc>
                <a:spcPct val="150000"/>
              </a:lnSpc>
            </a:pPr>
            <a:r>
              <a:rPr lang="ko-KR" altLang="en-US" sz="2800">
                <a:latin typeface="+mj-ea"/>
                <a:ea typeface="+mj-ea"/>
              </a:rPr>
              <a:t>성상파괴운동</a:t>
            </a:r>
            <a:r>
              <a:rPr lang="en-US" altLang="ko-KR" sz="2800">
                <a:latin typeface="+mj-ea"/>
                <a:ea typeface="+mj-ea"/>
              </a:rPr>
              <a:t>(iconoclasm </a:t>
            </a:r>
            <a:r>
              <a:rPr lang="ko-KR" altLang="en-US" sz="2800">
                <a:latin typeface="+mj-ea"/>
                <a:ea typeface="+mj-ea"/>
              </a:rPr>
              <a:t>이코노클래즘 </a:t>
            </a:r>
            <a:r>
              <a:rPr lang="en-US" altLang="ko-KR" sz="2800">
                <a:latin typeface="+mj-ea"/>
                <a:ea typeface="+mj-ea"/>
              </a:rPr>
              <a:t>726-843</a:t>
            </a:r>
            <a:r>
              <a:rPr lang="en-US" altLang="ko-KR" sz="2800" dirty="0">
                <a:latin typeface="+mj-ea"/>
                <a:ea typeface="+mj-ea"/>
              </a:rPr>
              <a:t>): </a:t>
            </a:r>
            <a:r>
              <a:rPr lang="ko-KR" altLang="en-US" sz="2800" dirty="0"/>
              <a:t>그리스도교 이념에 형상 부여</a:t>
            </a:r>
            <a:r>
              <a:rPr lang="en-US" altLang="ko-KR" sz="2800" dirty="0"/>
              <a:t>(</a:t>
            </a:r>
            <a:r>
              <a:rPr lang="ko-KR" altLang="en-US" sz="2800" dirty="0"/>
              <a:t>이미지 </a:t>
            </a:r>
            <a:r>
              <a:rPr lang="ko-KR" altLang="en-US" sz="2800"/>
              <a:t>숭배</a:t>
            </a:r>
            <a:r>
              <a:rPr lang="en-US" altLang="ko-KR" sz="2800"/>
              <a:t>) </a:t>
            </a:r>
            <a:r>
              <a:rPr lang="ko-KR" altLang="en-US" sz="2800"/>
              <a:t>반대</a:t>
            </a:r>
            <a:r>
              <a:rPr lang="en-US" altLang="ko-KR" sz="2800"/>
              <a:t>(</a:t>
            </a:r>
            <a:r>
              <a:rPr lang="ko-KR" altLang="en-US" sz="2800">
                <a:latin typeface="+mj-ea"/>
                <a:ea typeface="+mj-ea"/>
              </a:rPr>
              <a:t>그리스도를 </a:t>
            </a:r>
            <a:r>
              <a:rPr lang="ko-KR" altLang="en-US" sz="2800" dirty="0">
                <a:latin typeface="+mj-ea"/>
                <a:ea typeface="+mj-ea"/>
              </a:rPr>
              <a:t>그림으로 표현하는 </a:t>
            </a:r>
            <a:r>
              <a:rPr lang="ko-KR" altLang="en-US" sz="2800">
                <a:latin typeface="+mj-ea"/>
                <a:ea typeface="+mj-ea"/>
              </a:rPr>
              <a:t>것은 신성모독</a:t>
            </a:r>
            <a:r>
              <a:rPr lang="en-US" altLang="ko-KR" sz="2800">
                <a:latin typeface="+mj-ea"/>
                <a:ea typeface="+mj-ea"/>
              </a:rPr>
              <a:t>), </a:t>
            </a:r>
            <a:r>
              <a:rPr lang="ko-KR" altLang="en-US" sz="2800">
                <a:latin typeface="+mj-ea"/>
                <a:ea typeface="+mj-ea"/>
              </a:rPr>
              <a:t>처음 콘스탄티노플 황제들</a:t>
            </a:r>
            <a:r>
              <a:rPr lang="en-US" altLang="ko-KR" sz="2800">
                <a:latin typeface="+mj-ea"/>
                <a:ea typeface="+mj-ea"/>
              </a:rPr>
              <a:t>, </a:t>
            </a:r>
            <a:r>
              <a:rPr lang="ko-KR" altLang="en-US" sz="2800">
                <a:latin typeface="+mj-ea"/>
                <a:ea typeface="+mj-ea"/>
              </a:rPr>
              <a:t>즉 레오</a:t>
            </a:r>
            <a:r>
              <a:rPr lang="en-US" altLang="ko-KR" sz="2800">
                <a:latin typeface="+mj-ea"/>
                <a:ea typeface="+mj-ea"/>
              </a:rPr>
              <a:t>3</a:t>
            </a:r>
            <a:r>
              <a:rPr lang="ko-KR" altLang="en-US" sz="2800">
                <a:latin typeface="+mj-ea"/>
                <a:ea typeface="+mj-ea"/>
              </a:rPr>
              <a:t>세가 </a:t>
            </a:r>
            <a:r>
              <a:rPr lang="en-US" altLang="ko-KR" sz="2800">
                <a:latin typeface="+mj-ea"/>
                <a:ea typeface="+mj-ea"/>
              </a:rPr>
              <a:t>726</a:t>
            </a:r>
            <a:r>
              <a:rPr lang="ko-KR" altLang="en-US" sz="2800">
                <a:latin typeface="+mj-ea"/>
                <a:ea typeface="+mj-ea"/>
              </a:rPr>
              <a:t>년 파괴를 주도하고 그 후계자들에게 계속되어 </a:t>
            </a:r>
            <a:r>
              <a:rPr lang="en-US" altLang="ko-KR" sz="2800">
                <a:latin typeface="+mj-ea"/>
                <a:ea typeface="+mj-ea"/>
              </a:rPr>
              <a:t>843</a:t>
            </a:r>
            <a:r>
              <a:rPr lang="ko-KR" altLang="en-US" sz="2800">
                <a:latin typeface="+mj-ea"/>
                <a:ea typeface="+mj-ea"/>
              </a:rPr>
              <a:t>년에 종료</a:t>
            </a:r>
            <a:r>
              <a:rPr lang="en-US" altLang="ko-KR" sz="2800">
                <a:latin typeface="+mj-ea"/>
                <a:ea typeface="+mj-ea"/>
              </a:rPr>
              <a:t> </a:t>
            </a:r>
            <a:r>
              <a:rPr lang="en-US" altLang="ko-KR" sz="2800">
                <a:latin typeface="Batang" panose="02030600000101010101" pitchFamily="18" charset="-127"/>
                <a:ea typeface="Batang" panose="02030600000101010101" pitchFamily="18" charset="-127"/>
              </a:rPr>
              <a:t>↔</a:t>
            </a:r>
            <a:r>
              <a:rPr lang="en-US" altLang="ko-KR" sz="2800">
                <a:latin typeface="+mj-ea"/>
                <a:ea typeface="+mj-ea"/>
              </a:rPr>
              <a:t> </a:t>
            </a:r>
            <a:r>
              <a:rPr lang="ko-KR" altLang="en-US" sz="2800" dirty="0">
                <a:latin typeface="+mj-ea"/>
                <a:ea typeface="+mj-ea"/>
              </a:rPr>
              <a:t>교황 </a:t>
            </a:r>
            <a:r>
              <a:rPr lang="ko-KR" altLang="en-US" sz="2800" dirty="0" err="1">
                <a:latin typeface="+mj-ea"/>
                <a:ea typeface="+mj-ea"/>
              </a:rPr>
              <a:t>그레고리우스</a:t>
            </a:r>
            <a:r>
              <a:rPr lang="ko-KR" altLang="en-US" sz="2800" dirty="0">
                <a:latin typeface="+mj-ea"/>
                <a:ea typeface="+mj-ea"/>
              </a:rPr>
              <a:t> </a:t>
            </a:r>
            <a:r>
              <a:rPr lang="en-US" altLang="ko-KR" sz="2800">
                <a:latin typeface="+mj-ea"/>
                <a:ea typeface="+mj-ea"/>
              </a:rPr>
              <a:t>2</a:t>
            </a:r>
            <a:r>
              <a:rPr lang="ko-KR" altLang="en-US" sz="2800">
                <a:latin typeface="+mj-ea"/>
                <a:ea typeface="+mj-ea"/>
              </a:rPr>
              <a:t>세 이래로 교황들은 </a:t>
            </a:r>
            <a:r>
              <a:rPr lang="ko-KR" altLang="en-US" sz="2800" dirty="0">
                <a:latin typeface="+mj-ea"/>
                <a:ea typeface="+mj-ea"/>
              </a:rPr>
              <a:t>성화가 문맹에게 교리 전파에 </a:t>
            </a:r>
            <a:r>
              <a:rPr lang="ko-KR" altLang="en-US" sz="2800">
                <a:latin typeface="+mj-ea"/>
                <a:ea typeface="+mj-ea"/>
              </a:rPr>
              <a:t>필수적이라고 생각</a:t>
            </a:r>
            <a:r>
              <a:rPr lang="en-US" altLang="ko-KR" sz="2800">
                <a:latin typeface="+mj-ea"/>
                <a:ea typeface="+mj-ea"/>
              </a:rPr>
              <a:t>(</a:t>
            </a:r>
            <a:r>
              <a:rPr lang="ko-KR" altLang="en-US" sz="2800">
                <a:latin typeface="+mj-ea"/>
                <a:ea typeface="+mj-ea"/>
              </a:rPr>
              <a:t>성화 인정</a:t>
            </a:r>
            <a:r>
              <a:rPr lang="en-US" altLang="ko-KR" sz="2800">
                <a:latin typeface="+mj-ea"/>
                <a:ea typeface="+mj-ea"/>
              </a:rPr>
              <a:t>, </a:t>
            </a:r>
            <a:r>
              <a:rPr lang="ko-KR" altLang="en-US" sz="2800">
                <a:latin typeface="+mj-ea"/>
                <a:ea typeface="+mj-ea"/>
              </a:rPr>
              <a:t>성상 금지</a:t>
            </a:r>
            <a:r>
              <a:rPr lang="en-US" altLang="ko-KR" sz="2800">
                <a:latin typeface="+mj-ea"/>
                <a:ea typeface="+mj-ea"/>
              </a:rPr>
              <a:t>: </a:t>
            </a:r>
            <a:r>
              <a:rPr lang="ko-KR" altLang="en-US" sz="2800">
                <a:latin typeface="+mj-ea"/>
                <a:ea typeface="+mj-ea"/>
              </a:rPr>
              <a:t>예수의 십자가 성상 예외</a:t>
            </a:r>
            <a:r>
              <a:rPr lang="en-US" altLang="ko-KR" sz="2800">
                <a:latin typeface="+mj-ea"/>
                <a:ea typeface="+mj-ea"/>
              </a:rPr>
              <a:t>) </a:t>
            </a:r>
            <a:r>
              <a:rPr lang="en-US" altLang="ko-KR" sz="2800" dirty="0">
                <a:latin typeface="Batang" panose="02030600000101010101" pitchFamily="18" charset="-127"/>
                <a:ea typeface="Batang" panose="02030600000101010101" pitchFamily="18" charset="-127"/>
              </a:rPr>
              <a:t>→ </a:t>
            </a:r>
            <a:r>
              <a:rPr lang="ko-KR" altLang="en-US" sz="2800" dirty="0">
                <a:latin typeface="+mj-ea"/>
                <a:ea typeface="+mj-ea"/>
              </a:rPr>
              <a:t>교황은 콘스탄티노플의 황제와 대립하며 서유럽 황제에 보호 </a:t>
            </a:r>
            <a:r>
              <a:rPr lang="ko-KR" altLang="en-US" sz="2800">
                <a:latin typeface="+mj-ea"/>
                <a:ea typeface="+mj-ea"/>
              </a:rPr>
              <a:t>요청 </a:t>
            </a:r>
            <a:r>
              <a:rPr lang="ko-KR" altLang="en-US" sz="2800">
                <a:latin typeface="Batang" panose="02030600000101010101" pitchFamily="18" charset="-127"/>
                <a:ea typeface="Batang" panose="02030600000101010101" pitchFamily="18" charset="-127"/>
              </a:rPr>
              <a:t>→ 교황의 위치와 관련하여</a:t>
            </a:r>
            <a:r>
              <a:rPr lang="ko-KR" altLang="en-US" sz="2800">
                <a:latin typeface="+mj-ea"/>
                <a:ea typeface="+mj-ea"/>
              </a:rPr>
              <a:t> 로마교회</a:t>
            </a:r>
            <a:r>
              <a:rPr lang="en-US" altLang="ko-KR" sz="2800">
                <a:latin typeface="+mj-ea"/>
                <a:ea typeface="+mj-ea"/>
              </a:rPr>
              <a:t>(</a:t>
            </a:r>
            <a:r>
              <a:rPr lang="ko-KR" altLang="en-US" sz="2800">
                <a:latin typeface="+mj-ea"/>
                <a:ea typeface="+mj-ea"/>
              </a:rPr>
              <a:t>가톨릭</a:t>
            </a:r>
            <a:r>
              <a:rPr lang="en-US" altLang="ko-KR" sz="2800">
                <a:latin typeface="+mj-ea"/>
                <a:ea typeface="+mj-ea"/>
              </a:rPr>
              <a:t>)</a:t>
            </a:r>
            <a:r>
              <a:rPr lang="ko-KR" altLang="en-US" sz="2800">
                <a:latin typeface="+mj-ea"/>
                <a:ea typeface="+mj-ea"/>
              </a:rPr>
              <a:t>와 동방정교회</a:t>
            </a:r>
            <a:r>
              <a:rPr lang="en-US" altLang="ko-KR" sz="2800">
                <a:latin typeface="+mj-ea"/>
                <a:ea typeface="+mj-ea"/>
              </a:rPr>
              <a:t>(Orthodox Church)</a:t>
            </a:r>
            <a:r>
              <a:rPr lang="ko-KR" altLang="en-US" sz="2800">
                <a:latin typeface="+mj-ea"/>
                <a:ea typeface="+mj-ea"/>
              </a:rPr>
              <a:t>의 분리 시작</a:t>
            </a:r>
            <a:r>
              <a:rPr lang="en-US" altLang="ko-KR" sz="2800">
                <a:latin typeface="+mj-ea"/>
                <a:ea typeface="+mj-ea"/>
              </a:rPr>
              <a:t>(1054)</a:t>
            </a:r>
            <a:endParaRPr lang="ko-KR" altLang="en-US" sz="240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1030604" y="219074"/>
            <a:ext cx="10361296" cy="857251"/>
          </a:xfrm>
        </p:spPr>
        <p:txBody>
          <a:bodyPr/>
          <a:lstStyle/>
          <a:p>
            <a:r>
              <a:rPr lang="ko-KR" altLang="en-US" dirty="0"/>
              <a:t>동유럽</a:t>
            </a:r>
            <a:r>
              <a:rPr lang="en-US" altLang="ko-KR" dirty="0"/>
              <a:t>(</a:t>
            </a:r>
            <a:r>
              <a:rPr lang="ko-KR" altLang="en-US" dirty="0"/>
              <a:t>비잔티움 제국</a:t>
            </a:r>
            <a:r>
              <a:rPr lang="en-US" altLang="ko-KR" dirty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9754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3881"/>
    </mc:Choice>
    <mc:Fallback xmlns="">
      <p:transition spd="slow" advTm="403881"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423</Words>
  <Application>Microsoft Office PowerPoint</Application>
  <PresentationFormat>와이드스크린</PresentationFormat>
  <Paragraphs>41</Paragraphs>
  <Slides>9</Slides>
  <Notes>6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맑은 고딕</vt:lpstr>
      <vt:lpstr>Batang</vt:lpstr>
      <vt:lpstr>Arial</vt:lpstr>
      <vt:lpstr>Office 테마</vt:lpstr>
      <vt:lpstr>유럽지역에 대한 지리적 개관</vt:lpstr>
      <vt:lpstr>유럽지역 연구 접근방법</vt:lpstr>
      <vt:lpstr>로마 지역</vt:lpstr>
      <vt:lpstr>PowerPoint 프레젠테이션</vt:lpstr>
      <vt:lpstr>콘스탄티노플</vt:lpstr>
      <vt:lpstr>PowerPoint 프레젠테이션</vt:lpstr>
      <vt:lpstr>1. Konstantinopel (비잔티움과 이스탄불)</vt:lpstr>
      <vt:lpstr>PowerPoint 프레젠테이션</vt:lpstr>
      <vt:lpstr>동유럽(비잔티움 제국)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유럽지역에 대한 지리적 개관</dc:title>
  <dc:creator>typus@hanmail.net</dc:creator>
  <cp:lastModifiedBy>OWNER</cp:lastModifiedBy>
  <cp:revision>7</cp:revision>
  <dcterms:created xsi:type="dcterms:W3CDTF">2020-04-23T06:34:54Z</dcterms:created>
  <dcterms:modified xsi:type="dcterms:W3CDTF">2023-10-26T05:43:29Z</dcterms:modified>
</cp:coreProperties>
</file>