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1470" r:id="rId2"/>
    <p:sldId id="1471" r:id="rId3"/>
    <p:sldId id="1494" r:id="rId4"/>
    <p:sldId id="257" r:id="rId5"/>
    <p:sldId id="288" r:id="rId6"/>
    <p:sldId id="376" r:id="rId7"/>
    <p:sldId id="1563" r:id="rId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53294-D69F-460D-B284-3AE2D0659D19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AD66C-0407-46C1-B27C-B7D336096A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18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모네 </a:t>
            </a:r>
            <a:r>
              <a:rPr lang="en-US" altLang="ko-KR" dirty="0"/>
              <a:t>&lt;</a:t>
            </a:r>
            <a:r>
              <a:rPr lang="ko-KR" altLang="en-US" dirty="0"/>
              <a:t>인상</a:t>
            </a:r>
            <a:r>
              <a:rPr lang="en-US" altLang="ko-KR" dirty="0"/>
              <a:t>:</a:t>
            </a:r>
            <a:r>
              <a:rPr lang="en-US" altLang="ko-KR" baseline="0" dirty="0"/>
              <a:t> </a:t>
            </a:r>
            <a:r>
              <a:rPr lang="ko-KR" altLang="en-US" dirty="0"/>
              <a:t>해돋이</a:t>
            </a:r>
            <a:r>
              <a:rPr lang="en-US" altLang="ko-KR" dirty="0"/>
              <a:t>&gt;(1874</a:t>
            </a:r>
            <a:r>
              <a:rPr lang="en-US" altLang="ko-KR"/>
              <a:t>): ‘</a:t>
            </a:r>
            <a:r>
              <a:rPr lang="ko-KR" altLang="en-US"/>
              <a:t>인상</a:t>
            </a:r>
            <a:r>
              <a:rPr lang="en-US" altLang="ko-KR"/>
              <a:t>’</a:t>
            </a:r>
            <a:r>
              <a:rPr lang="ko-KR" altLang="en-US"/>
              <a:t>의 </a:t>
            </a:r>
            <a:r>
              <a:rPr lang="ko-KR" altLang="en-US" dirty="0"/>
              <a:t>유래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62737-2FF3-4D67-9A60-DCE674D12DE5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0787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/>
              <a:t>&lt;</a:t>
            </a:r>
            <a:r>
              <a:rPr lang="ko-KR" altLang="en-US"/>
              <a:t>건초더미</a:t>
            </a:r>
            <a:r>
              <a:rPr lang="en-US" altLang="ko-KR"/>
              <a:t>&gt; </a:t>
            </a:r>
            <a:r>
              <a:rPr lang="ko-KR" altLang="en-US"/>
              <a:t>연작</a:t>
            </a:r>
            <a:r>
              <a:rPr lang="en-US" altLang="ko-KR"/>
              <a:t>: </a:t>
            </a:r>
            <a:r>
              <a:rPr lang="ko-KR" altLang="en-US"/>
              <a:t>여름 끝자락의 일몰 </a:t>
            </a:r>
            <a:r>
              <a:rPr lang="en-US" altLang="ko-KR"/>
              <a:t>- </a:t>
            </a:r>
            <a:r>
              <a:rPr lang="ko-KR" altLang="en-US"/>
              <a:t>여름 끝자락의 새벽녁 </a:t>
            </a:r>
            <a:r>
              <a:rPr lang="en-US" altLang="ko-KR"/>
              <a:t>- </a:t>
            </a:r>
            <a:r>
              <a:rPr lang="ko-KR" altLang="en-US"/>
              <a:t>눈오는 날 아침 </a:t>
            </a:r>
            <a:r>
              <a:rPr lang="en-US" altLang="ko-KR"/>
              <a:t>- </a:t>
            </a:r>
            <a:r>
              <a:rPr lang="ko-KR" altLang="en-US"/>
              <a:t>눈오는 점심 </a:t>
            </a:r>
            <a:r>
              <a:rPr lang="en-US" altLang="ko-KR"/>
              <a:t>- </a:t>
            </a:r>
            <a:r>
              <a:rPr lang="ko-KR" altLang="en-US"/>
              <a:t>눈보라 </a:t>
            </a:r>
            <a:r>
              <a:rPr lang="en-US" altLang="ko-KR"/>
              <a:t>- </a:t>
            </a:r>
            <a:r>
              <a:rPr lang="ko-KR" altLang="en-US"/>
              <a:t>겨울의 일몰 </a:t>
            </a:r>
            <a:r>
              <a:rPr lang="en-US" altLang="ko-KR"/>
              <a:t>(</a:t>
            </a:r>
            <a:r>
              <a:rPr lang="ko-KR" altLang="en-US"/>
              <a:t>그밖에 루앙 대성당</a:t>
            </a:r>
            <a:r>
              <a:rPr lang="en-US" altLang="ko-KR"/>
              <a:t>, </a:t>
            </a:r>
            <a:r>
              <a:rPr lang="ko-KR" altLang="en-US"/>
              <a:t>수련 연작</a:t>
            </a:r>
            <a:r>
              <a:rPr lang="en-US" altLang="ko-KR"/>
              <a:t>)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1A42C-8782-41B6-A303-4E9F9CA0B2FF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2951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/>
              <a:t>&lt;</a:t>
            </a:r>
            <a:r>
              <a:rPr lang="ko-KR" altLang="en-US"/>
              <a:t>샘</a:t>
            </a:r>
            <a:r>
              <a:rPr lang="en-US" altLang="ko-KR"/>
              <a:t>&gt;(1917)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1A42C-8782-41B6-A303-4E9F9CA0B2FF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1402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39CBE79-E5C7-47FE-8872-BF5F020B2E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588BFB3-DE9D-46FD-8A14-3EF4D5AECB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CCBACBB-2C01-45FB-BAEF-FC37F11E2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0601-7DE0-479D-9B92-35F1E4B568E9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D17B29B-902A-41A0-9361-B56DC8046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C292438-D667-40E0-809E-E2F9D9506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3211-65DC-4A70-8A94-BB5FB2B23F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8520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D934AED-C840-45FB-8055-ACE837998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4C5BCE6-0DD5-4FCD-B499-4F566F83A2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E6041E5-1DFD-4682-9843-AF8440E32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0601-7DE0-479D-9B92-35F1E4B568E9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E45E057-4F30-4ACD-A49E-F08AAFAB7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892E3B5-D420-40F5-B23F-CCC171E83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3211-65DC-4A70-8A94-BB5FB2B23F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1910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16FA0DC-4CCC-4706-A68B-327AF34A4D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880B9F4-78FD-428B-B6DB-185C577C55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8BBDF5F-0355-4DF8-9DE4-BB71869D4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0601-7DE0-479D-9B92-35F1E4B568E9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40A2D0D-247D-445A-B1F5-FAB71C2A9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77B7EA5-C5C8-4DA7-B5BB-385FC40D2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3211-65DC-4A70-8A94-BB5FB2B23F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2050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C6BA48E-2E5C-4E10-9ABE-B29D16AF7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56D0B0F-FA22-42E9-A581-6386E9EB59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D3113EE-03CB-4842-A068-2AEC6B1FA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0601-7DE0-479D-9B92-35F1E4B568E9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046469C-86C8-4862-A52B-65ED8D26E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920B7E1-35C8-4D5D-A4CE-35E9D7A46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3211-65DC-4A70-8A94-BB5FB2B23F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021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4973698-A31F-4E3E-B271-5CBA2D6AE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BBB349A-140F-4907-A8DB-D8BDE9E141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6EB0EDE-E01B-4A5E-9A3A-3E7A3E0C8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0601-7DE0-479D-9B92-35F1E4B568E9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30133E5-6B73-41B9-9C9A-3F615E8D3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BAD4A6E-5F4D-40E0-A35E-3B46809E2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3211-65DC-4A70-8A94-BB5FB2B23F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0470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CF31972-41AF-40D4-8A47-A0AB378A5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47A004E-BADC-4EE1-BF5B-84EE00185F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50F3A55-8183-4671-B43B-F24D1931EB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FD37EDC-5CF8-4517-8CF0-5E76E6241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0601-7DE0-479D-9B92-35F1E4B568E9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D005C29-DFEC-403D-B03D-7A4CE3F04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84304B3-FF34-41CE-8EC4-CBE7E546F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3211-65DC-4A70-8A94-BB5FB2B23F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2007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6D37E71-AB4A-40A1-A26F-5F0C8F0ED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19D253E-3D24-41DE-9EFD-09146ACDE5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720079D-F8AD-4EF8-BA0E-603D613D55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E1238E-4F6A-485E-9B05-1EFF4A5613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0EC2C01-1EA2-4504-9815-30A329769D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7C22AEC-59C6-4FB4-8311-6BF5E630E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0601-7DE0-479D-9B92-35F1E4B568E9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80011EC-DDB6-489E-BCB4-20B49BCA3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67EC31BC-AD74-4024-892B-9DA60B0B1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3211-65DC-4A70-8A94-BB5FB2B23F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6976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D19C28B-2E38-4019-8861-12528045C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3C589AF1-8F79-4AAC-9E78-B9DE5B4F3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0601-7DE0-479D-9B92-35F1E4B568E9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2DBC112-5408-479D-B164-B0015E103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AEBB98-F48D-40C5-9B4B-C51CC6ED4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3211-65DC-4A70-8A94-BB5FB2B23F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7555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B6C0FA6-7406-463D-981E-2236C4E72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0601-7DE0-479D-9B92-35F1E4B568E9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030ABD5-68D2-4D5A-BCE7-1B2FE756F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B09E837-CB62-475E-AD1E-485F7B03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3211-65DC-4A70-8A94-BB5FB2B23F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8258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75A8231-7492-41CC-81A7-4AB51313E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E02C9F6-4F73-4310-84AB-F38E83952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3ECDDB6-ADF4-4751-8E79-9F4DC8554C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29A200E-5746-4DB0-9E70-6C76B0BE2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0601-7DE0-479D-9B92-35F1E4B568E9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C347EAC-FD31-4B61-B28A-338F936EF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61E6E4B-0AF5-475C-B9A6-2466F673A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3211-65DC-4A70-8A94-BB5FB2B23F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9892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B2AAFBF-9814-47AF-8DE0-39CACA97B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6C9D2CA-1B63-47FB-A3FE-701AF354C9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F15919A-9A6E-4E88-8949-079F73CEB0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F348846-520C-47AA-A353-7EE56C2E8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0601-7DE0-479D-9B92-35F1E4B568E9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F7B178C-9428-4EE2-BD9B-C6D8E2344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EBB4A4E-55A8-4BE8-99FC-3CBF1E4CA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3211-65DC-4A70-8A94-BB5FB2B23F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0547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5F43021-7711-40A7-9DC4-4365D3E94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B22D674-B469-42CE-803C-C98FE9E9BE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41A5C6C-E4BE-41A2-AA34-372E8560C9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A0601-7DE0-479D-9B92-35F1E4B568E9}" type="datetimeFigureOut">
              <a:rPr lang="ko-KR" altLang="en-US" smtClean="0"/>
              <a:t>2023-10-26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479157E-1586-4127-86EB-8CCC7C64B6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F0A1745-BA52-497A-9609-2A017FD6C3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83211-65DC-4A70-8A94-BB5FB2B23F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388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클로드 모네</a:t>
            </a:r>
            <a:endParaRPr lang="ko-KR" altLang="en-US" sz="2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628800"/>
            <a:ext cx="9290248" cy="4541844"/>
          </a:xfrm>
        </p:spPr>
        <p:txBody>
          <a:bodyPr>
            <a:normAutofit/>
          </a:bodyPr>
          <a:lstStyle/>
          <a:p>
            <a:r>
              <a:rPr lang="ko-KR" altLang="en-US"/>
              <a:t>빛을 찬양</a:t>
            </a:r>
            <a:endParaRPr lang="en-US" altLang="ko-KR" dirty="0"/>
          </a:p>
          <a:p>
            <a:pPr>
              <a:buFontTx/>
              <a:buChar char="-"/>
            </a:pPr>
            <a:r>
              <a:rPr lang="ko-KR" altLang="en-US" dirty="0"/>
              <a:t>광학이론</a:t>
            </a:r>
            <a:r>
              <a:rPr lang="en-US" altLang="ko-KR" dirty="0"/>
              <a:t>: </a:t>
            </a:r>
            <a:r>
              <a:rPr lang="ko-KR" altLang="en-US" dirty="0"/>
              <a:t>태양빛은 백색광이 아니라 무지개 색</a:t>
            </a:r>
            <a:endParaRPr lang="en-US" altLang="ko-KR" dirty="0"/>
          </a:p>
          <a:p>
            <a:pPr>
              <a:buFontTx/>
              <a:buChar char="-"/>
            </a:pPr>
            <a:r>
              <a:rPr lang="ko-KR" altLang="en-US" dirty="0"/>
              <a:t>원색주의</a:t>
            </a:r>
            <a:r>
              <a:rPr lang="en-US" altLang="ko-KR" dirty="0"/>
              <a:t>: </a:t>
            </a:r>
            <a:r>
              <a:rPr lang="ko-KR" altLang="en-US" dirty="0"/>
              <a:t>삼원색</a:t>
            </a:r>
            <a:r>
              <a:rPr lang="en-US" altLang="ko-KR" dirty="0"/>
              <a:t>(</a:t>
            </a:r>
            <a:r>
              <a:rPr lang="ko-KR" altLang="en-US" dirty="0"/>
              <a:t>빨강</a:t>
            </a:r>
            <a:r>
              <a:rPr lang="en-US" altLang="ko-KR" dirty="0"/>
              <a:t>, </a:t>
            </a:r>
            <a:r>
              <a:rPr lang="ko-KR" altLang="en-US" dirty="0"/>
              <a:t>파랑</a:t>
            </a:r>
            <a:r>
              <a:rPr lang="en-US" altLang="ko-KR" dirty="0"/>
              <a:t>, </a:t>
            </a:r>
            <a:r>
              <a:rPr lang="ko-KR" altLang="en-US" dirty="0"/>
              <a:t>노랑</a:t>
            </a:r>
            <a:r>
              <a:rPr lang="en-US" altLang="ko-KR" dirty="0"/>
              <a:t>), </a:t>
            </a:r>
            <a:r>
              <a:rPr lang="ko-KR" altLang="en-US" dirty="0"/>
              <a:t>제</a:t>
            </a:r>
            <a:r>
              <a:rPr lang="en-US" altLang="ko-KR" dirty="0"/>
              <a:t>1</a:t>
            </a:r>
            <a:r>
              <a:rPr lang="ko-KR" altLang="en-US" dirty="0"/>
              <a:t>차 </a:t>
            </a:r>
            <a:r>
              <a:rPr lang="ko-KR" altLang="en-US" dirty="0" err="1"/>
              <a:t>혼합색</a:t>
            </a:r>
            <a:r>
              <a:rPr lang="en-US" altLang="ko-KR" dirty="0"/>
              <a:t>(</a:t>
            </a:r>
            <a:r>
              <a:rPr lang="ko-KR" altLang="en-US" dirty="0"/>
              <a:t>주황</a:t>
            </a:r>
            <a:r>
              <a:rPr lang="en-US" altLang="ko-KR" dirty="0"/>
              <a:t>, </a:t>
            </a:r>
            <a:r>
              <a:rPr lang="ko-KR" altLang="en-US" dirty="0"/>
              <a:t>보라</a:t>
            </a:r>
            <a:r>
              <a:rPr lang="en-US" altLang="ko-KR" dirty="0"/>
              <a:t>, </a:t>
            </a:r>
            <a:r>
              <a:rPr lang="ko-KR" altLang="en-US" dirty="0"/>
              <a:t>초록</a:t>
            </a:r>
            <a:r>
              <a:rPr lang="en-US" altLang="ko-KR" dirty="0"/>
              <a:t>)</a:t>
            </a:r>
            <a:r>
              <a:rPr lang="ko-KR" altLang="en-US" dirty="0"/>
              <a:t>을 중심으로 그림</a:t>
            </a:r>
            <a:endParaRPr lang="en-US" altLang="ko-KR" dirty="0"/>
          </a:p>
          <a:p>
            <a:r>
              <a:rPr lang="ko-KR" altLang="en-US"/>
              <a:t>야외 제작</a:t>
            </a:r>
            <a:r>
              <a:rPr lang="en-US" altLang="ko-KR"/>
              <a:t>: </a:t>
            </a:r>
            <a:r>
              <a:rPr lang="ko-KR" altLang="en-US"/>
              <a:t>튜브 물감의 발명으로 가능해짐</a:t>
            </a:r>
            <a:endParaRPr lang="en-US" altLang="ko-KR"/>
          </a:p>
          <a:p>
            <a:r>
              <a:rPr lang="ko-KR" altLang="en-US"/>
              <a:t>사진기</a:t>
            </a:r>
            <a:r>
              <a:rPr lang="en-US" altLang="ko-KR"/>
              <a:t>(</a:t>
            </a:r>
            <a:r>
              <a:rPr lang="ko-KR" altLang="en-US"/>
              <a:t>사실적 재현</a:t>
            </a:r>
            <a:r>
              <a:rPr lang="en-US" altLang="ko-KR"/>
              <a:t>)</a:t>
            </a:r>
            <a:r>
              <a:rPr lang="ko-KR" altLang="en-US"/>
              <a:t>와 다른 미적 세계 만듬</a:t>
            </a:r>
            <a:endParaRPr lang="en-US" altLang="ko-KR" dirty="0"/>
          </a:p>
          <a:p>
            <a:r>
              <a:rPr lang="ko-KR" altLang="en-US" dirty="0"/>
              <a:t>순수 감각의 세계</a:t>
            </a:r>
          </a:p>
        </p:txBody>
      </p:sp>
    </p:spTree>
    <p:extLst>
      <p:ext uri="{BB962C8B-B14F-4D97-AF65-F5344CB8AC3E}">
        <p14:creationId xmlns:p14="http://schemas.microsoft.com/office/powerpoint/2010/main" val="392617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7611"/>
    </mc:Choice>
    <mc:Fallback xmlns="">
      <p:transition spd="slow" advTm="43761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9706" y="1484786"/>
            <a:ext cx="5346594" cy="394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6382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2434"/>
    </mc:Choice>
    <mc:Fallback xmlns="">
      <p:transition spd="slow" advTm="192434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9696" y="908720"/>
            <a:ext cx="2232248" cy="144016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929109"/>
            <a:ext cx="2592288" cy="1419771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7867" y="2636912"/>
            <a:ext cx="2194077" cy="144016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3793" y="2636913"/>
            <a:ext cx="2534495" cy="144015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95271" y="4509121"/>
            <a:ext cx="2196672" cy="1512167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53793" y="4509122"/>
            <a:ext cx="2606503" cy="1368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46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1057"/>
    </mc:Choice>
    <mc:Fallback xmlns="">
      <p:transition spd="slow" advTm="301057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32895" y="2550850"/>
            <a:ext cx="4739936" cy="1143000"/>
          </a:xfrm>
        </p:spPr>
        <p:txBody>
          <a:bodyPr/>
          <a:lstStyle/>
          <a:p>
            <a:r>
              <a:rPr lang="ko-KR" altLang="en-US"/>
              <a:t>마르셀 뒤샹</a:t>
            </a:r>
          </a:p>
        </p:txBody>
      </p:sp>
    </p:spTree>
    <p:extLst>
      <p:ext uri="{BB962C8B-B14F-4D97-AF65-F5344CB8AC3E}">
        <p14:creationId xmlns:p14="http://schemas.microsoft.com/office/powerpoint/2010/main" val="1151656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EC06606-F186-8C91-A09B-80D3AC125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575" y="1047750"/>
            <a:ext cx="10810875" cy="5410200"/>
          </a:xfrm>
        </p:spPr>
        <p:txBody>
          <a:bodyPr>
            <a:normAutofit lnSpcReduction="10000"/>
          </a:bodyPr>
          <a:lstStyle/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2000" kern="0">
                <a:solidFill>
                  <a:srgbClr val="000000"/>
                </a:solidFill>
                <a:latin typeface="한컴바탕"/>
                <a:ea typeface="한컴바탕"/>
              </a:rPr>
              <a:t>1) </a:t>
            </a:r>
            <a:r>
              <a:rPr lang="ko-KR" altLang="en-US" sz="2000" kern="0">
                <a:solidFill>
                  <a:srgbClr val="000000"/>
                </a:solidFill>
                <a:latin typeface="한컴바탕"/>
                <a:ea typeface="한컴바탕"/>
              </a:rPr>
              <a:t>다다이즘 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dadaism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에서 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dada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의 의미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: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장난감 목마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(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프랑스어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),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굿바이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(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독일어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),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그래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,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네가 옳아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(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루마니아어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)</a:t>
            </a:r>
          </a:p>
          <a:p>
            <a:pPr marL="0" indent="0" algn="just" fontAlgn="base">
              <a:lnSpc>
                <a:spcPct val="160000"/>
              </a:lnSpc>
              <a:spcBef>
                <a:spcPts val="0"/>
              </a:spcBef>
              <a:buNone/>
            </a:pPr>
            <a:endParaRPr lang="en-US" altLang="ko-KR" sz="2000" kern="0">
              <a:solidFill>
                <a:srgbClr val="000000"/>
              </a:solidFill>
              <a:latin typeface="한컴바탕"/>
              <a:ea typeface="한컴바탕"/>
            </a:endParaRPr>
          </a:p>
          <a:p>
            <a:pPr marL="0" indent="0" algn="just" fontAlgn="base">
              <a:lnSpc>
                <a:spcPct val="160000"/>
              </a:lnSpc>
              <a:spcBef>
                <a:spcPts val="0"/>
              </a:spcBef>
              <a:buNone/>
            </a:pPr>
            <a:r>
              <a:rPr lang="en-US" altLang="ko-KR" sz="2000" kern="0">
                <a:solidFill>
                  <a:srgbClr val="000000"/>
                </a:solidFill>
                <a:latin typeface="한컴바탕"/>
                <a:ea typeface="한컴바탕"/>
              </a:rPr>
              <a:t>2)</a:t>
            </a:r>
            <a:r>
              <a:rPr lang="ko-KR" altLang="en-US" sz="2000" kern="0">
                <a:solidFill>
                  <a:srgbClr val="000000"/>
                </a:solidFill>
                <a:latin typeface="한컴바탕"/>
                <a:ea typeface="한컴바탕"/>
              </a:rPr>
              <a:t>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국제적인 성격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: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독일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,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루마니아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,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프랑스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,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스위스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.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세계 대전 중에 후고 발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,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트리스탄 차라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,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장 아르프 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(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다다이스트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)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등 작가들이 취리히로 모여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밤마다 카페 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‘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카바레 볼테르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’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에서 광란에 가까운 도발적 퍼포먼스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(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소리 지르고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,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웃고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,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손짓 발짓하고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,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딸꾹질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,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소 울음소리 등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)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로 문화와 전통 조롱</a:t>
            </a:r>
            <a:endParaRPr lang="en-US" altLang="ko-KR" sz="2000" kern="0" spc="0">
              <a:solidFill>
                <a:srgbClr val="000000"/>
              </a:solidFill>
              <a:effectLst/>
              <a:latin typeface="한컴바탕"/>
              <a:ea typeface="한컴바탕"/>
            </a:endParaRPr>
          </a:p>
          <a:p>
            <a:pPr marL="0" indent="0" algn="just" fontAlgn="base">
              <a:lnSpc>
                <a:spcPct val="160000"/>
              </a:lnSpc>
              <a:spcBef>
                <a:spcPts val="0"/>
              </a:spcBef>
              <a:buNone/>
            </a:pPr>
            <a:endParaRPr lang="en-US" altLang="ko-KR" sz="2000" kern="0" spc="0">
              <a:solidFill>
                <a:srgbClr val="000000"/>
              </a:solidFill>
              <a:effectLst/>
              <a:latin typeface="한컴바탕"/>
              <a:ea typeface="한컴바탕"/>
            </a:endParaRPr>
          </a:p>
          <a:p>
            <a:pPr marL="0" indent="0" algn="just" fontAlgn="base">
              <a:lnSpc>
                <a:spcPct val="160000"/>
              </a:lnSpc>
              <a:spcBef>
                <a:spcPts val="0"/>
              </a:spcBef>
              <a:buNone/>
            </a:pP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3)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이성과 논리에 반하는 부조리와 무의식의 결과로서 우연과 레디메이드</a:t>
            </a:r>
            <a:endParaRPr lang="ko-KR" altLang="en-US" sz="2000" kern="0" spc="0">
              <a:solidFill>
                <a:srgbClr val="000000"/>
              </a:solidFill>
              <a:effectLst/>
              <a:latin typeface="한컴바탕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2000" kern="0">
                <a:solidFill>
                  <a:srgbClr val="000000"/>
                </a:solidFill>
                <a:latin typeface="한컴바탕"/>
                <a:ea typeface="한컴바탕"/>
              </a:rPr>
              <a:t>①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트리스탄 차라 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&lt;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연약한 사랑과 씁쓸한 사랑에 대한 다다 선언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&gt;(1920)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에서 다다 시를 쓰는 방법 “신문을 들어라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.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가위를 들어라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....”</a:t>
            </a:r>
            <a:endParaRPr lang="ko-KR" altLang="en-US" sz="2000" kern="0" spc="0">
              <a:solidFill>
                <a:srgbClr val="000000"/>
              </a:solidFill>
              <a:effectLst/>
              <a:latin typeface="한컴바탕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2000" kern="0">
                <a:solidFill>
                  <a:srgbClr val="000000"/>
                </a:solidFill>
                <a:latin typeface="한컴바탕"/>
                <a:ea typeface="한컴바탕"/>
              </a:rPr>
              <a:t>②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마르셀 뒤샹 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&lt;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샘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&gt;: 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미국 독립미술가협회에서 거절</a:t>
            </a:r>
            <a:r>
              <a:rPr lang="en-US" altLang="ko-KR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,, 1923</a:t>
            </a:r>
            <a:r>
              <a:rPr lang="ko-KR" altLang="en-US" sz="2000" kern="0" spc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년 이후 모든 예술 활동 포기</a:t>
            </a:r>
            <a:endParaRPr lang="ko-KR" altLang="en-US" sz="2000" kern="0" spc="0">
              <a:solidFill>
                <a:srgbClr val="000000"/>
              </a:solidFill>
              <a:effectLst/>
              <a:latin typeface="한컴바탕"/>
            </a:endParaRPr>
          </a:p>
          <a:p>
            <a:pPr marL="0" indent="0" algn="just" fontAlgn="base">
              <a:lnSpc>
                <a:spcPct val="160000"/>
              </a:lnSpc>
              <a:spcBef>
                <a:spcPts val="0"/>
              </a:spcBef>
              <a:buNone/>
            </a:pPr>
            <a:endParaRPr lang="ko-KR" altLang="en-US" sz="1800" kern="0" spc="0">
              <a:solidFill>
                <a:srgbClr val="000000"/>
              </a:solidFill>
              <a:effectLst/>
              <a:latin typeface="한컴바탕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endParaRPr lang="ko-KR" altLang="en-US" sz="2400" kern="0" spc="0">
              <a:solidFill>
                <a:srgbClr val="000000"/>
              </a:solidFill>
              <a:effectLst/>
              <a:latin typeface="한컴바탕"/>
            </a:endParaRPr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646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129DD412-1271-45BF-AA23-785512A129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65" r="5321"/>
          <a:stretch/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C83D22CC-0A67-BF77-B3EA-780E50BBDC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375" r="14735" b="-2"/>
          <a:stretch/>
        </p:blipFill>
        <p:spPr>
          <a:xfrm>
            <a:off x="6096000" y="10"/>
            <a:ext cx="609600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65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687"/>
    </mc:Choice>
    <mc:Fallback xmlns="">
      <p:transition spd="slow" advTm="45687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5321E56-3BF9-4581-88E4-C09736196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89" y="308721"/>
            <a:ext cx="9184433" cy="720080"/>
          </a:xfrm>
        </p:spPr>
        <p:txBody>
          <a:bodyPr>
            <a:noAutofit/>
          </a:bodyPr>
          <a:lstStyle/>
          <a:p>
            <a:r>
              <a:rPr lang="ko-KR" altLang="en-US" sz="2800"/>
              <a:t>마르셀 뒤샹 </a:t>
            </a:r>
            <a:r>
              <a:rPr lang="en-US" altLang="ko-KR" sz="2800"/>
              <a:t>Marcel Duchamp(1887-1968)</a:t>
            </a:r>
            <a:endParaRPr lang="ko-KR" altLang="en-US" sz="280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34D8DE4-C67F-48E5-BCC1-C6E3FAB8BF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489" y="1278294"/>
            <a:ext cx="10963469" cy="5361107"/>
          </a:xfrm>
        </p:spPr>
        <p:txBody>
          <a:bodyPr>
            <a:normAutofit fontScale="77500" lnSpcReduction="20000"/>
          </a:bodyPr>
          <a:lstStyle/>
          <a:p>
            <a:pPr marL="0" indent="0" fontAlgn="base">
              <a:lnSpc>
                <a:spcPct val="170000"/>
              </a:lnSpc>
              <a:buNone/>
            </a:pPr>
            <a:r>
              <a:rPr lang="en-US" altLang="ko-KR"/>
              <a:t>1. </a:t>
            </a:r>
            <a:r>
              <a:rPr lang="ko-KR" altLang="en-US"/>
              <a:t>레디메이드</a:t>
            </a:r>
            <a:r>
              <a:rPr lang="en-US" altLang="ko-KR"/>
              <a:t>(Ready made </a:t>
            </a:r>
            <a:r>
              <a:rPr lang="ko-KR" altLang="en-US"/>
              <a:t>기성품</a:t>
            </a:r>
            <a:r>
              <a:rPr lang="en-US" altLang="ko-KR"/>
              <a:t>): </a:t>
            </a:r>
            <a:r>
              <a:rPr lang="ko-KR" altLang="en-US"/>
              <a:t>예술작품은 어떤 대상을 캔버스 위에 재현하거나 인간의 감정을 다양하게 표현하는 방식이 아니라 일상적인 사물이나 기성제품에 서명함으로써 가능</a:t>
            </a:r>
            <a:r>
              <a:rPr lang="en-US" altLang="ko-KR"/>
              <a:t>. </a:t>
            </a:r>
            <a:r>
              <a:rPr lang="ko-KR" altLang="en-US"/>
              <a:t>반예술로서 이전 예술에 대한 조롱과 비판을 포함</a:t>
            </a:r>
          </a:p>
          <a:p>
            <a:pPr marL="0" indent="0" fontAlgn="base">
              <a:lnSpc>
                <a:spcPct val="170000"/>
              </a:lnSpc>
              <a:buNone/>
            </a:pPr>
            <a:r>
              <a:rPr lang="ko-KR" altLang="en-US"/>
              <a:t>예</a:t>
            </a:r>
            <a:r>
              <a:rPr lang="en-US" altLang="ko-KR"/>
              <a:t>, &lt;</a:t>
            </a:r>
            <a:r>
              <a:rPr lang="ko-KR" altLang="en-US"/>
              <a:t>샘</a:t>
            </a:r>
            <a:r>
              <a:rPr lang="en-US" altLang="ko-KR"/>
              <a:t>&gt;(1917):</a:t>
            </a:r>
            <a:r>
              <a:rPr lang="ko-KR" altLang="en-US"/>
              <a:t> 뒤샹은 뉴욕에서 열린 독립예술가전 연례전시회에 출품 </a:t>
            </a:r>
            <a:r>
              <a:rPr lang="en-US" altLang="ko-KR"/>
              <a:t>- </a:t>
            </a:r>
            <a:r>
              <a:rPr lang="ko-KR" altLang="en-US"/>
              <a:t>남성용 변기에 </a:t>
            </a:r>
            <a:r>
              <a:rPr lang="en-US" altLang="ko-KR"/>
              <a:t>R.MUTT</a:t>
            </a:r>
            <a:r>
              <a:rPr lang="ko-KR" altLang="en-US"/>
              <a:t>라고 서명</a:t>
            </a:r>
            <a:r>
              <a:rPr lang="en-US" altLang="ko-KR"/>
              <a:t>. Mutt</a:t>
            </a:r>
            <a:r>
              <a:rPr lang="ko-KR" altLang="en-US"/>
              <a:t>는 미국 속어로 개 혹은 멍청이</a:t>
            </a:r>
            <a:endParaRPr lang="en-US" altLang="ko-KR"/>
          </a:p>
          <a:p>
            <a:pPr marL="0" indent="0" fontAlgn="base">
              <a:lnSpc>
                <a:spcPct val="170000"/>
              </a:lnSpc>
              <a:buNone/>
            </a:pPr>
            <a:r>
              <a:rPr lang="ko-KR" altLang="en-US"/>
              <a:t>예술작품이란 작가가 어떤 규칙을 따라 제작한 완성된 작품이 아니라</a:t>
            </a:r>
            <a:r>
              <a:rPr lang="en-US" altLang="ko-KR"/>
              <a:t>, </a:t>
            </a:r>
            <a:r>
              <a:rPr lang="ko-KR" altLang="en-US"/>
              <a:t>작품을 가능하게 하는 상황이며 상황에 따라 무엇이든 예술이 될 수 있다고 말하고 있음</a:t>
            </a:r>
            <a:r>
              <a:rPr lang="en-US" altLang="ko-KR"/>
              <a:t> </a:t>
            </a:r>
          </a:p>
          <a:p>
            <a:pPr marL="0" indent="0" fontAlgn="base">
              <a:lnSpc>
                <a:spcPct val="170000"/>
              </a:lnSpc>
              <a:buNone/>
            </a:pPr>
            <a:r>
              <a:rPr lang="ko-KR" altLang="en-US"/>
              <a:t>뒤샹</a:t>
            </a:r>
            <a:r>
              <a:rPr lang="en-US" altLang="ko-KR"/>
              <a:t>:</a:t>
            </a:r>
            <a:r>
              <a:rPr lang="ko-KR" altLang="en-US"/>
              <a:t> “사랑받기 가장 어려운 물건</a:t>
            </a:r>
            <a:r>
              <a:rPr lang="en-US" altLang="ko-KR"/>
              <a:t>, </a:t>
            </a:r>
            <a:r>
              <a:rPr lang="ko-KR" altLang="en-US"/>
              <a:t>소변기를 택했다</a:t>
            </a:r>
            <a:r>
              <a:rPr lang="en-US" altLang="ko-KR"/>
              <a:t>. </a:t>
            </a:r>
            <a:r>
              <a:rPr lang="ko-KR" altLang="en-US"/>
              <a:t>누구도 이것을 아름답다 생각하지 않는다</a:t>
            </a:r>
            <a:r>
              <a:rPr lang="en-US" altLang="ko-KR"/>
              <a:t>”</a:t>
            </a:r>
          </a:p>
          <a:p>
            <a:pPr marL="0" indent="0" fontAlgn="base">
              <a:lnSpc>
                <a:spcPct val="170000"/>
              </a:lnSpc>
              <a:buNone/>
            </a:pPr>
            <a:endParaRPr lang="en-US" altLang="ko-KR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966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9472"/>
    </mc:Choice>
    <mc:Fallback xmlns="">
      <p:transition spd="slow" advTm="459472"/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358</Words>
  <Application>Microsoft Office PowerPoint</Application>
  <PresentationFormat>와이드스크린</PresentationFormat>
  <Paragraphs>27</Paragraphs>
  <Slides>7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1" baseType="lpstr">
      <vt:lpstr>맑은 고딕</vt:lpstr>
      <vt:lpstr>한컴바탕</vt:lpstr>
      <vt:lpstr>Arial</vt:lpstr>
      <vt:lpstr>Office 테마</vt:lpstr>
      <vt:lpstr>클로드 모네</vt:lpstr>
      <vt:lpstr>PowerPoint 프레젠테이션</vt:lpstr>
      <vt:lpstr>PowerPoint 프레젠테이션</vt:lpstr>
      <vt:lpstr>마르셀 뒤샹</vt:lpstr>
      <vt:lpstr>PowerPoint 프레젠테이션</vt:lpstr>
      <vt:lpstr>PowerPoint 프레젠테이션</vt:lpstr>
      <vt:lpstr>마르셀 뒤샹 Marcel Duchamp(1887-1968)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클로드 모네</dc:title>
  <dc:creator>OWNER</dc:creator>
  <cp:lastModifiedBy>OWNER</cp:lastModifiedBy>
  <cp:revision>2</cp:revision>
  <dcterms:created xsi:type="dcterms:W3CDTF">2023-10-26T05:59:09Z</dcterms:created>
  <dcterms:modified xsi:type="dcterms:W3CDTF">2023-10-26T06:02:57Z</dcterms:modified>
</cp:coreProperties>
</file>