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43" r:id="rId3"/>
    <p:sldId id="331" r:id="rId4"/>
    <p:sldId id="376" r:id="rId5"/>
    <p:sldId id="369" r:id="rId6"/>
    <p:sldId id="330" r:id="rId7"/>
    <p:sldId id="356" r:id="rId8"/>
    <p:sldId id="382" r:id="rId9"/>
    <p:sldId id="380" r:id="rId10"/>
    <p:sldId id="314" r:id="rId11"/>
    <p:sldId id="377" r:id="rId12"/>
    <p:sldId id="378" r:id="rId13"/>
    <p:sldId id="375" r:id="rId14"/>
    <p:sldId id="379" r:id="rId15"/>
    <p:sldId id="262" r:id="rId16"/>
    <p:sldId id="335" r:id="rId17"/>
    <p:sldId id="324" r:id="rId18"/>
    <p:sldId id="381" r:id="rId19"/>
    <p:sldId id="336" r:id="rId20"/>
    <p:sldId id="280" r:id="rId21"/>
    <p:sldId id="361" r:id="rId22"/>
    <p:sldId id="360" r:id="rId23"/>
    <p:sldId id="344" r:id="rId24"/>
    <p:sldId id="383" r:id="rId2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3FB"/>
    <a:srgbClr val="003300"/>
    <a:srgbClr val="FFFF99"/>
    <a:srgbClr val="C75F09"/>
    <a:srgbClr val="006600"/>
    <a:srgbClr val="232C12"/>
    <a:srgbClr val="008000"/>
    <a:srgbClr val="86A743"/>
    <a:srgbClr val="A0BF61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6" autoAdjust="0"/>
    <p:restoredTop sz="94673" autoAdjust="0"/>
  </p:normalViewPr>
  <p:slideViewPr>
    <p:cSldViewPr snapToGrid="0">
      <p:cViewPr>
        <p:scale>
          <a:sx n="114" d="100"/>
          <a:sy n="114" d="100"/>
        </p:scale>
        <p:origin x="-15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14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FB278-648A-4BC9-8B79-7ACD728AE945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D7DAC-A88A-416B-9E16-6ABBD9C1ED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47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64242-E503-45F6-8841-7CE05608961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9DF4B-A697-4B9C-81E5-C17BD6003A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27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33FA66-A012-4C2B-B73E-00E3988CAE01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784D0-829C-4DF9-B467-1EBBA0D6FA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78ED6-5453-4400-B90A-1DBE127EBCC3}" type="datetimeFigureOut">
              <a:rPr lang="ko-KR" altLang="en-US" smtClean="0"/>
              <a:pPr/>
              <a:t>2014-10-08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F53C3C-E6DF-417D-91C4-47468F7E1F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8" name="Picture 7" descr="b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6263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com-0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827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358578" y="109815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4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/21</a:t>
            </a:r>
            <a:endParaRPr lang="ko-KR" alt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-71470" y="0"/>
            <a:ext cx="64291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53C3C-E6DF-417D-91C4-47468F7E1F48}" type="slidenum">
              <a:rPr kumimoji="0" lang="ko-KR" altLang="en-US" sz="2400" b="1" i="0" u="none" strike="noStrike" kern="1200" spc="50" normalizeH="0" baseline="0" noProof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HY바다M" pitchFamily="18" charset="-127"/>
                <a:ea typeface="HY바다M" pitchFamily="18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2400" b="1" i="0" u="none" strike="noStrike" kern="1200" spc="50" normalizeH="0" baseline="0" noProof="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12" name="그림 11" descr="symbol_6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0451" y="116632"/>
            <a:ext cx="12265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8" name="Picture 7" descr="b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6263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symbol_6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0451" y="116632"/>
            <a:ext cx="12265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user\Local Settings\Temporary Internet Files\Content.IE5\SBRNECL1\MPj04277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9599"/>
            <a:ext cx="5143536" cy="377326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29364" y="744406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『</a:t>
            </a:r>
            <a:r>
              <a:rPr lang="ko-KR" alt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지방대학 </a:t>
            </a:r>
            <a:r>
              <a:rPr lang="ko-KR" altLang="en-US" sz="2400" b="1" spc="5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특성화사업</a:t>
            </a:r>
            <a:r>
              <a:rPr lang="en-US" altLang="ko-KR" sz="2400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』</a:t>
            </a:r>
            <a:endParaRPr lang="ko-KR" altLang="en-US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235" y="1653500"/>
            <a:ext cx="8417859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36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지</a:t>
            </a:r>
            <a:r>
              <a:rPr lang="ko-KR" altLang="en-US" sz="36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역</a:t>
            </a:r>
            <a:r>
              <a:rPr lang="ko-KR" altLang="en-US" sz="36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밀착형 뿌리산업 선도인력 </a:t>
            </a:r>
            <a:r>
              <a:rPr lang="ko-KR" alt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양성사업</a:t>
            </a:r>
            <a:endParaRPr lang="ko-KR" alt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3593" y="5044400"/>
            <a:ext cx="2396811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2014</a:t>
            </a:r>
            <a:r>
              <a:rPr lang="en-US" altLang="ko-KR" sz="2800" b="1" spc="5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 10. 8.</a:t>
            </a:r>
            <a:endParaRPr lang="en-US" altLang="ko-KR" sz="28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spc="5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뿌리사업단</a:t>
            </a:r>
            <a:endParaRPr lang="ko-KR" altLang="en-US" sz="2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235" y="2397570"/>
            <a:ext cx="8417859" cy="6421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32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학생 참여 프로그램 설명회 </a:t>
            </a:r>
            <a:r>
              <a:rPr lang="en-US" altLang="ko-KR" sz="32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</a:t>
            </a:r>
            <a:endParaRPr lang="ko-KR" alt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트랙 및 인증제 참여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정규교육과정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 - 2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1413165"/>
            <a:ext cx="8515672" cy="52117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130" y="1417994"/>
            <a:ext cx="8283388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특성화 트랙 교육과정 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endParaRPr lang="en-US" altLang="ko-KR" b="1" dirty="0">
              <a:solidFill>
                <a:srgbClr val="C00000"/>
              </a:solidFill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endParaRPr lang="en-US" altLang="ko-KR" b="1" dirty="0">
              <a:solidFill>
                <a:srgbClr val="C00000"/>
              </a:solidFill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특성화 </a:t>
            </a:r>
            <a:r>
              <a:rPr lang="ko-KR" altLang="en-US" b="1" dirty="0">
                <a:solidFill>
                  <a:srgbClr val="C00000"/>
                </a:solidFill>
                <a:latin typeface="+mn-ea"/>
              </a:rPr>
              <a:t>트랙</a:t>
            </a: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ko-KR" altLang="en-US" b="1" dirty="0">
                <a:solidFill>
                  <a:srgbClr val="C00000"/>
                </a:solidFill>
                <a:latin typeface="+mn-ea"/>
              </a:rPr>
              <a:t>소성</a:t>
            </a: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/</a:t>
            </a:r>
            <a:r>
              <a:rPr lang="ko-KR" altLang="en-US" b="1" dirty="0">
                <a:solidFill>
                  <a:srgbClr val="C00000"/>
                </a:solidFill>
                <a:latin typeface="+mn-ea"/>
              </a:rPr>
              <a:t>성형트랙</a:t>
            </a: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b="1" dirty="0" err="1">
                <a:solidFill>
                  <a:srgbClr val="C00000"/>
                </a:solidFill>
                <a:latin typeface="+mn-ea"/>
              </a:rPr>
              <a:t>금형트랙</a:t>
            </a: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b="1" dirty="0">
                <a:solidFill>
                  <a:srgbClr val="C00000"/>
                </a:solidFill>
                <a:latin typeface="+mn-ea"/>
              </a:rPr>
              <a:t>공정혁신트랙</a:t>
            </a: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) </a:t>
            </a:r>
            <a:r>
              <a:rPr lang="ko-KR" altLang="en-US" b="1" dirty="0">
                <a:solidFill>
                  <a:srgbClr val="C00000"/>
                </a:solidFill>
                <a:latin typeface="+mn-ea"/>
              </a:rPr>
              <a:t>운영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  - </a:t>
            </a:r>
            <a:r>
              <a:rPr lang="ko-KR" altLang="en-US" dirty="0">
                <a:latin typeface="+mn-ea"/>
              </a:rPr>
              <a:t>학생들은 </a:t>
            </a:r>
            <a:r>
              <a:rPr lang="en-US" altLang="ko-KR" dirty="0">
                <a:latin typeface="+mn-ea"/>
              </a:rPr>
              <a:t>3</a:t>
            </a:r>
            <a:r>
              <a:rPr lang="ko-KR" altLang="en-US" dirty="0">
                <a:latin typeface="+mn-ea"/>
              </a:rPr>
              <a:t>학년 </a:t>
            </a:r>
            <a:r>
              <a:rPr lang="en-US" altLang="ko-KR" dirty="0">
                <a:latin typeface="+mn-ea"/>
              </a:rPr>
              <a:t>2</a:t>
            </a:r>
            <a:r>
              <a:rPr lang="ko-KR" altLang="en-US" dirty="0">
                <a:latin typeface="+mn-ea"/>
              </a:rPr>
              <a:t>학기에 이수할 특성화 트랙을 선택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  - </a:t>
            </a:r>
            <a:r>
              <a:rPr lang="ko-KR" altLang="en-US" dirty="0">
                <a:latin typeface="+mn-ea"/>
              </a:rPr>
              <a:t>선택한 트랙에서 </a:t>
            </a:r>
            <a:r>
              <a:rPr lang="en-US" altLang="ko-KR" dirty="0">
                <a:latin typeface="+mn-ea"/>
              </a:rPr>
              <a:t>4</a:t>
            </a:r>
            <a:r>
              <a:rPr lang="ko-KR" altLang="en-US" dirty="0">
                <a:latin typeface="+mn-ea"/>
              </a:rPr>
              <a:t>과목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다른 트랙에서 </a:t>
            </a:r>
            <a:r>
              <a:rPr lang="en-US" altLang="ko-KR" dirty="0">
                <a:latin typeface="+mn-ea"/>
              </a:rPr>
              <a:t>2</a:t>
            </a:r>
            <a:r>
              <a:rPr lang="ko-KR" altLang="en-US" dirty="0">
                <a:latin typeface="+mn-ea"/>
              </a:rPr>
              <a:t>과목을 이수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  - </a:t>
            </a:r>
            <a:r>
              <a:rPr lang="ko-KR" altLang="en-US" dirty="0">
                <a:latin typeface="+mn-ea"/>
              </a:rPr>
              <a:t>현재 운영 중인 건설기계트랙은 향후에 특성화 트랙에 </a:t>
            </a:r>
            <a:r>
              <a:rPr lang="ko-KR" altLang="en-US" dirty="0" smtClean="0">
                <a:latin typeface="+mn-ea"/>
              </a:rPr>
              <a:t>통합예정</a:t>
            </a:r>
            <a:endParaRPr lang="en-US" altLang="ko-KR" dirty="0" smtClean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- </a:t>
            </a:r>
            <a:r>
              <a:rPr lang="ko-KR" altLang="en-US" dirty="0" smtClean="0">
                <a:latin typeface="+mn-ea"/>
              </a:rPr>
              <a:t>강의 및 교재 개발에 </a:t>
            </a:r>
            <a:r>
              <a:rPr lang="ko-KR" altLang="en-US" dirty="0">
                <a:latin typeface="+mn-ea"/>
              </a:rPr>
              <a:t>현장실무자 또는 </a:t>
            </a:r>
            <a:r>
              <a:rPr lang="ko-KR" altLang="en-US" dirty="0" smtClean="0">
                <a:latin typeface="+mn-ea"/>
              </a:rPr>
              <a:t>산학협력교수를 </a:t>
            </a:r>
            <a:r>
              <a:rPr lang="ko-KR" altLang="en-US" dirty="0">
                <a:latin typeface="+mn-ea"/>
              </a:rPr>
              <a:t>포함시켜 </a:t>
            </a:r>
            <a:r>
              <a:rPr lang="ko-KR" altLang="en-US" dirty="0" smtClean="0">
                <a:latin typeface="+mn-ea"/>
              </a:rPr>
              <a:t>내실화</a:t>
            </a:r>
            <a:endParaRPr lang="ko-KR" altLang="en-US" dirty="0"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494994"/>
              </p:ext>
            </p:extLst>
          </p:nvPr>
        </p:nvGraphicFramePr>
        <p:xfrm>
          <a:off x="822871" y="1949824"/>
          <a:ext cx="7577054" cy="2208280"/>
        </p:xfrm>
        <a:graphic>
          <a:graphicData uri="http://schemas.openxmlformats.org/drawingml/2006/table">
            <a:tbl>
              <a:tblPr/>
              <a:tblGrid>
                <a:gridCol w="754913"/>
                <a:gridCol w="1251218"/>
                <a:gridCol w="2856263"/>
                <a:gridCol w="1328495"/>
                <a:gridCol w="1386165"/>
              </a:tblGrid>
              <a:tr h="250448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교과구분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내 용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과목 예</a:t>
                      </a:r>
                      <a:endParaRPr lang="ko-KR" altLang="en-US" sz="1400" b="1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편 성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3421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특성화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트랙의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기초가 전공교과목</a:t>
                      </a:r>
                    </a:p>
                    <a:p>
                      <a:pPr marL="163513" marR="0" indent="-74613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전공일반에서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 내외 지정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CAE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자동제어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342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심화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각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트랙의 심화전공 교과목</a:t>
                      </a:r>
                    </a:p>
                    <a:p>
                      <a:pPr marL="163513" marR="0" indent="-74613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트랙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 과목 내외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소성역학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사출금형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트랙별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과목 내외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학점 내외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1,2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학기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342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각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트랙의 실무교육 교과목</a:t>
                      </a:r>
                    </a:p>
                    <a:p>
                      <a:pPr marL="163513" marR="0" indent="-74613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트랙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 과목 내외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성형실무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금형실무</a:t>
                      </a:r>
                    </a:p>
                  </a:txBody>
                  <a:tcPr marL="16610" marR="16610" marT="33338" marB="3333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726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트랙 및 인증제 참여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정규교육과정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 - 3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1377304"/>
            <a:ext cx="8515672" cy="5444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11543"/>
              </p:ext>
            </p:extLst>
          </p:nvPr>
        </p:nvGraphicFramePr>
        <p:xfrm>
          <a:off x="609600" y="1488173"/>
          <a:ext cx="8050306" cy="5338464"/>
        </p:xfrm>
        <a:graphic>
          <a:graphicData uri="http://schemas.openxmlformats.org/drawingml/2006/table">
            <a:tbl>
              <a:tblPr/>
              <a:tblGrid>
                <a:gridCol w="1190164"/>
                <a:gridCol w="6860142"/>
              </a:tblGrid>
              <a:tr h="2292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28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19" marR="58519" marT="16179" marB="16179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주요내용</a:t>
                      </a:r>
                      <a:endParaRPr lang="ko-KR" altLang="en-US" sz="1400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19" marR="58519" marT="16179" marB="1617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4261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19" marR="58519" marT="16179" marB="16179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특성화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트랙에 대한 전공능력 인증제도 운영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특성화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교육에 대한 질적 제고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19" marR="58519" marT="16179" marB="1617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8199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인증제도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19" marR="58519" marT="16179" marB="16179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특성화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트랙별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요구사항을 충족한 학생에 대한 전공능력 인증제도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교과영역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(Engineer Root)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및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비교과영역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(Specialist Root)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 성과를 반영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교과영역 </a:t>
                      </a:r>
                      <a:r>
                        <a:rPr lang="en-US" altLang="ko-KR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특성화트랙</a:t>
                      </a:r>
                      <a:r>
                        <a:rPr lang="en-US" altLang="ko-KR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산학형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종합설계 교과목의 이수 등</a:t>
                      </a:r>
                      <a:endParaRPr lang="ko-KR" altLang="en-US" sz="1800" kern="0" spc="0" dirty="0">
                        <a:solidFill>
                          <a:srgbClr val="3203FB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 dirty="0" err="1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비교과영역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집중실무교육</a:t>
                      </a:r>
                      <a:r>
                        <a:rPr lang="en-US" altLang="ko-KR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글로벌엔지니어 양성 프로그램 참여 등</a:t>
                      </a:r>
                      <a:endParaRPr lang="ko-KR" altLang="en-US" sz="1800" kern="0" spc="0" dirty="0">
                        <a:solidFill>
                          <a:srgbClr val="3203FB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19" marR="58519" marT="16179" marB="1617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20013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트랙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인증제도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운영방안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19" marR="58519" marT="16179" marB="16179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시범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인증제도의 개발 및 운영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(1,2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차년도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교과영역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(Engineer Root)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의 이수여부로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ON/OFF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인증방식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시범 인증제도의 평가 및 본 인증제도의 방향 설정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본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인증제도의 개발 및 운영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차년도 이후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 dirty="0" err="1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비교과영역</a:t>
                      </a:r>
                      <a:r>
                        <a:rPr lang="en-US" altLang="ko-KR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(Specialist Root)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을 포함한 성과 인증방식으로 전환</a:t>
                      </a:r>
                      <a:endParaRPr lang="ko-KR" altLang="en-US" sz="1800" kern="0" spc="0" dirty="0">
                        <a:solidFill>
                          <a:srgbClr val="3203FB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기업의 신뢰성 확보를 위해 기업의 요구사항을 반영하여 개선</a:t>
                      </a:r>
                      <a:endParaRPr lang="ko-KR" altLang="en-US" sz="1800" kern="0" spc="0" dirty="0">
                        <a:solidFill>
                          <a:srgbClr val="3203FB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인증과 관련된 인센티브제도 </a:t>
                      </a:r>
                      <a:r>
                        <a:rPr lang="ko-KR" altLang="en-US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운영</a:t>
                      </a:r>
                      <a:endParaRPr lang="en-US" altLang="ko-KR" sz="1400" kern="0" spc="0" dirty="0" smtClean="0">
                        <a:solidFill>
                          <a:srgbClr val="3203FB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트랙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인증여부를 졸업장에 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명시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519" marR="58519" marT="16179" marB="16179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641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특별 교육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비정규교육과정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 - 1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1413165"/>
            <a:ext cx="8515672" cy="52117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314" y="1417994"/>
            <a:ext cx="7634882" cy="32547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smtClean="0">
                <a:solidFill>
                  <a:srgbClr val="C00000"/>
                </a:solidFill>
                <a:latin typeface="+mn-ea"/>
              </a:rPr>
              <a:t>집중 실무교육 프로그램</a:t>
            </a:r>
            <a:endParaRPr lang="en-US" altLang="ko-KR" b="1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>
                <a:latin typeface="+mn-ea"/>
              </a:rPr>
              <a:t> </a:t>
            </a:r>
            <a:r>
              <a:rPr lang="en-US" altLang="ko-KR" sz="170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70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700" smtClean="0"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04251"/>
              </p:ext>
            </p:extLst>
          </p:nvPr>
        </p:nvGraphicFramePr>
        <p:xfrm>
          <a:off x="442314" y="2053560"/>
          <a:ext cx="8226557" cy="4305683"/>
        </p:xfrm>
        <a:graphic>
          <a:graphicData uri="http://schemas.openxmlformats.org/drawingml/2006/table">
            <a:tbl>
              <a:tblPr/>
              <a:tblGrid>
                <a:gridCol w="1216222"/>
                <a:gridCol w="7010335"/>
              </a:tblGrid>
              <a:tr h="3882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16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 요 내 용</a:t>
                      </a:r>
                      <a:endParaRPr lang="ko-KR" altLang="en-US" sz="1600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882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특성화 커리큘럼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교과과정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보완하기 위한 실무교육 운영</a:t>
                      </a: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15664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특성화 실무교육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특성화 분야와 관련된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S/W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위주의 실무교육 실시</a:t>
                      </a: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          (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CATIA, </a:t>
                      </a:r>
                      <a:r>
                        <a:rPr lang="en-US" altLang="ko-KR" sz="16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Moldflow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16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Autoform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CAM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16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Labview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MCU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자격증취득 지원교육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취업에 도움이 되는 자격증 취득 지원</a:t>
                      </a: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               (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CATIA, ATC, </a:t>
                      </a:r>
                      <a:r>
                        <a:rPr lang="en-US" altLang="ko-KR" sz="16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Labview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 및 응용과정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건설기계기사 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11376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운영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2014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학년도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일을 활용한 집중교육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63513" marR="0" indent="-74613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ko-KR" sz="16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- 11</a:t>
                      </a:r>
                      <a:r>
                        <a:rPr lang="ko-KR" altLang="en-US" sz="16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1</a:t>
                      </a:r>
                      <a:r>
                        <a:rPr lang="ko-KR" altLang="en-US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~23</a:t>
                      </a:r>
                      <a:r>
                        <a:rPr lang="ko-KR" altLang="en-US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(8</a:t>
                      </a:r>
                      <a:r>
                        <a:rPr lang="ko-KR" altLang="en-US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회</a:t>
                      </a:r>
                      <a:r>
                        <a:rPr lang="en-US" altLang="ko-KR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매주 토</a:t>
                      </a:r>
                      <a:r>
                        <a:rPr lang="en-US" altLang="ko-KR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CATIA GSD/ATC 2</a:t>
                      </a:r>
                      <a:r>
                        <a:rPr lang="ko-KR" altLang="en-US" sz="1600" kern="0" spc="0" baseline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급 특강 실시</a:t>
                      </a:r>
                      <a:endParaRPr lang="en-US" altLang="ko-KR" sz="1600" kern="0" spc="0" dirty="0" smtClean="0">
                        <a:solidFill>
                          <a:srgbClr val="3203FB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학년도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방학기간을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활용한 집중교육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 또는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 교육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7984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재정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집행계획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특성화 실무교육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강사료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: 4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 4,000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천원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 16,000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천원</a:t>
                      </a: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자격증 취득지원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강사료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: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×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3,000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천원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3,000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천원</a:t>
                      </a: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4243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특별 교육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비정규교육과정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 - 2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1413165"/>
            <a:ext cx="8515672" cy="52117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314" y="1417994"/>
            <a:ext cx="7634882" cy="849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smtClean="0">
                <a:solidFill>
                  <a:srgbClr val="C00000"/>
                </a:solidFill>
                <a:latin typeface="+mn-ea"/>
              </a:rPr>
              <a:t>글로벌 엔지니어 양성 프로그램</a:t>
            </a:r>
            <a:endParaRPr lang="en-US" altLang="ko-KR" b="1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smtClean="0">
                <a:latin typeface="+mn-ea"/>
              </a:rPr>
              <a:t>  </a:t>
            </a:r>
            <a:endParaRPr lang="ko-KR" altLang="en-US" sz="1700" dirty="0" smtClean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13441"/>
              </p:ext>
            </p:extLst>
          </p:nvPr>
        </p:nvGraphicFramePr>
        <p:xfrm>
          <a:off x="732454" y="1957767"/>
          <a:ext cx="7757122" cy="4310196"/>
        </p:xfrm>
        <a:graphic>
          <a:graphicData uri="http://schemas.openxmlformats.org/drawingml/2006/table">
            <a:tbl>
              <a:tblPr/>
              <a:tblGrid>
                <a:gridCol w="1146819"/>
                <a:gridCol w="6610303"/>
              </a:tblGrid>
              <a:tr h="3917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16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 요 내 용</a:t>
                      </a:r>
                      <a:endParaRPr lang="ko-KR" altLang="en-US" sz="1600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917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특성화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커리큘럼을 보완하는 소양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및 외국어교육 운영</a:t>
                      </a: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15103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소양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정보화교육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엔지니어로서 필요한 소양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정보화교육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 dirty="0" err="1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특허맵교육</a:t>
                      </a:r>
                      <a:r>
                        <a:rPr lang="en-US" altLang="ko-KR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창업특강</a:t>
                      </a:r>
                      <a:r>
                        <a:rPr lang="en-US" altLang="ko-KR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회계</a:t>
                      </a:r>
                      <a:r>
                        <a:rPr lang="en-US" altLang="ko-KR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원가 기초</a:t>
                      </a:r>
                      <a:r>
                        <a:rPr lang="en-US" altLang="ko-KR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엑셀실무활용 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등</a:t>
                      </a: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외국어특강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실무중심의 외국어 교육 실시</a:t>
                      </a: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영어회화</a:t>
                      </a:r>
                      <a:r>
                        <a:rPr lang="en-US" altLang="ko-KR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중국어회화</a:t>
                      </a:r>
                      <a:r>
                        <a:rPr lang="en-US" altLang="ko-KR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실무영어 등</a:t>
                      </a: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7961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운영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외부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전문강사 및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원어민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강사를 활용한 교육의 내실화</a:t>
                      </a: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학기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 또는 </a:t>
                      </a:r>
                      <a:r>
                        <a:rPr lang="ko-KR" altLang="en-US" sz="1600" kern="0" spc="0" dirty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방학기간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활용한 특강형태로 운영</a:t>
                      </a: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12005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재정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집행계획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∙ </a:t>
                      </a:r>
                      <a:r>
                        <a:rPr lang="en-US" altLang="ko-KR" sz="16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차년도 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14,000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천원 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국고 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14,000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천원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외국어 특강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강사료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) : 2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회 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× 4,000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천원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회 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= 8,000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천원</a:t>
                      </a:r>
                    </a:p>
                    <a:p>
                      <a:pPr marL="163513" marR="0" indent="-74613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소양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창업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정보화 교육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강사료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) : </a:t>
                      </a:r>
                      <a:r>
                        <a:rPr lang="en-US" altLang="ko-KR" sz="1400" kern="0" spc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kern="0" spc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회 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× 3,000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천원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회 </a:t>
                      </a:r>
                      <a:r>
                        <a:rPr lang="en-US" altLang="ko-KR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= </a:t>
                      </a:r>
                      <a:r>
                        <a:rPr lang="en-US" altLang="ko-KR" sz="1400" kern="0" spc="0" smtClean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3,000</a:t>
                      </a:r>
                      <a:r>
                        <a:rPr lang="ko-KR" altLang="en-US" sz="1400" kern="0" spc="0">
                          <a:solidFill>
                            <a:srgbClr val="3203FB"/>
                          </a:solidFill>
                          <a:effectLst/>
                          <a:latin typeface="+mn-ea"/>
                          <a:ea typeface="+mn-ea"/>
                        </a:rPr>
                        <a:t>천원</a:t>
                      </a: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360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산학형 종합설계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23528" y="1413165"/>
            <a:ext cx="8515672" cy="52117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6789" y="1480749"/>
            <a:ext cx="7634882" cy="44781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대상 학생 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- 3</a:t>
            </a:r>
            <a:r>
              <a:rPr lang="ko-KR" altLang="en-US" sz="1700" dirty="0" smtClean="0">
                <a:latin typeface="+mn-ea"/>
              </a:rPr>
              <a:t>학년 </a:t>
            </a:r>
            <a:r>
              <a:rPr lang="en-US" altLang="ko-KR" sz="1700" dirty="0" smtClean="0">
                <a:latin typeface="+mn-ea"/>
              </a:rPr>
              <a:t>2</a:t>
            </a:r>
            <a:r>
              <a:rPr lang="ko-KR" altLang="en-US" sz="1700" dirty="0" smtClean="0">
                <a:latin typeface="+mn-ea"/>
              </a:rPr>
              <a:t>학기 </a:t>
            </a:r>
            <a:r>
              <a:rPr lang="en-US" altLang="ko-KR" sz="1700" dirty="0" smtClean="0">
                <a:latin typeface="+mn-ea"/>
              </a:rPr>
              <a:t>~ 4 </a:t>
            </a:r>
            <a:r>
              <a:rPr lang="ko-KR" altLang="en-US" sz="1700" dirty="0" smtClean="0">
                <a:latin typeface="+mn-ea"/>
              </a:rPr>
              <a:t>학년 </a:t>
            </a:r>
            <a:r>
              <a:rPr lang="en-US" altLang="ko-KR" sz="1700" dirty="0" smtClean="0">
                <a:latin typeface="+mn-ea"/>
              </a:rPr>
              <a:t>1</a:t>
            </a:r>
            <a:r>
              <a:rPr lang="ko-KR" altLang="en-US" sz="1700" dirty="0" smtClean="0">
                <a:latin typeface="+mn-ea"/>
              </a:rPr>
              <a:t>학기 재학생</a:t>
            </a:r>
            <a:endParaRPr lang="en-US" altLang="ko-KR" sz="1700" dirty="0" smtClean="0"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내용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  - </a:t>
            </a:r>
            <a:r>
              <a:rPr lang="ko-KR" altLang="en-US" sz="1700" dirty="0" smtClean="0">
                <a:latin typeface="+mn-ea"/>
              </a:rPr>
              <a:t>기계설계프로젝트</a:t>
            </a:r>
            <a:r>
              <a:rPr lang="en-US" altLang="ko-KR" sz="1700" dirty="0" smtClean="0">
                <a:latin typeface="+mn-ea"/>
              </a:rPr>
              <a:t>(1)(2)</a:t>
            </a:r>
            <a:r>
              <a:rPr lang="ko-KR" altLang="en-US" sz="1700" dirty="0" smtClean="0">
                <a:latin typeface="+mn-ea"/>
              </a:rPr>
              <a:t> 및 자동차설계프로젝트</a:t>
            </a:r>
            <a:r>
              <a:rPr lang="en-US" altLang="ko-KR" sz="1700" dirty="0" smtClean="0">
                <a:latin typeface="+mn-ea"/>
              </a:rPr>
              <a:t>(1)(2)</a:t>
            </a:r>
            <a:r>
              <a:rPr lang="ko-KR" altLang="en-US" sz="1700" dirty="0" smtClean="0">
                <a:latin typeface="+mn-ea"/>
              </a:rPr>
              <a:t> 교과목에서 진행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</a:t>
            </a:r>
            <a:r>
              <a:rPr lang="ko-KR" altLang="en-US" sz="1700" dirty="0" smtClean="0">
                <a:latin typeface="+mn-ea"/>
              </a:rPr>
              <a:t>특성화 분야에 해당되는 내용으로서 산업체 과제 수행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  - </a:t>
            </a:r>
            <a:r>
              <a:rPr lang="ko-KR" altLang="en-US" sz="1700" dirty="0" smtClean="0">
                <a:latin typeface="+mn-ea"/>
              </a:rPr>
              <a:t>뿌리산업 기업체로부터의 주제도출 또는 기업체의 </a:t>
            </a:r>
            <a:r>
              <a:rPr lang="ko-KR" altLang="en-US" sz="1700" dirty="0" err="1" smtClean="0">
                <a:latin typeface="+mn-ea"/>
              </a:rPr>
              <a:t>멘토링에</a:t>
            </a:r>
            <a:r>
              <a:rPr lang="ko-KR" altLang="en-US" sz="1700" dirty="0" smtClean="0">
                <a:latin typeface="+mn-ea"/>
              </a:rPr>
              <a:t> 의한 과제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  - </a:t>
            </a:r>
            <a:r>
              <a:rPr lang="ko-KR" altLang="en-US" sz="1700" dirty="0" smtClean="0">
                <a:latin typeface="+mn-ea"/>
              </a:rPr>
              <a:t>재료비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시작품 제작비 특별 지원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</a:t>
            </a:r>
            <a:r>
              <a:rPr lang="ko-KR" altLang="en-US" sz="1700" dirty="0" smtClean="0">
                <a:latin typeface="+mn-ea"/>
              </a:rPr>
              <a:t>경진대회를 통한 포상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- 2014</a:t>
            </a:r>
            <a:r>
              <a:rPr lang="ko-KR" altLang="en-US" sz="1700" dirty="0" smtClean="0">
                <a:latin typeface="+mn-ea"/>
              </a:rPr>
              <a:t>년 </a:t>
            </a:r>
            <a:r>
              <a:rPr lang="en-US" altLang="ko-KR" sz="1700" dirty="0" smtClean="0">
                <a:latin typeface="+mn-ea"/>
              </a:rPr>
              <a:t>: 6</a:t>
            </a:r>
            <a:r>
              <a:rPr lang="ko-KR" altLang="en-US" sz="1700" dirty="0" smtClean="0">
                <a:latin typeface="+mn-ea"/>
              </a:rPr>
              <a:t>개 과제 지원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점진적으로 증가할 예정임</a:t>
            </a:r>
            <a:endParaRPr lang="en-US" altLang="ko-KR" sz="1700" dirty="0"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지원 내용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</a:t>
            </a:r>
            <a:r>
              <a:rPr lang="ko-KR" altLang="en-US" sz="1700" dirty="0" smtClean="0">
                <a:latin typeface="+mn-ea"/>
              </a:rPr>
              <a:t>재료비 및 시제품 제작비 </a:t>
            </a:r>
            <a:r>
              <a:rPr lang="en-US" altLang="ko-KR" sz="1700" dirty="0" smtClean="0">
                <a:latin typeface="+mn-ea"/>
              </a:rPr>
              <a:t>: </a:t>
            </a:r>
            <a:r>
              <a:rPr lang="ko-KR" altLang="en-US" sz="1700" dirty="0" err="1" smtClean="0">
                <a:latin typeface="+mn-ea"/>
              </a:rPr>
              <a:t>팀당</a:t>
            </a:r>
            <a:r>
              <a:rPr lang="ko-KR" altLang="en-US" sz="1700" dirty="0" smtClean="0">
                <a:latin typeface="+mn-ea"/>
              </a:rPr>
              <a:t> 약 </a:t>
            </a:r>
            <a:r>
              <a:rPr lang="en-US" altLang="ko-KR" sz="1700" dirty="0" smtClean="0">
                <a:latin typeface="+mn-ea"/>
              </a:rPr>
              <a:t>3,000 </a:t>
            </a:r>
            <a:r>
              <a:rPr lang="ko-KR" altLang="en-US" sz="1700" dirty="0" smtClean="0">
                <a:latin typeface="+mn-ea"/>
              </a:rPr>
              <a:t>천원</a:t>
            </a:r>
            <a:endParaRPr lang="ko-KR" altLang="en-US" sz="1700" dirty="0" smtClean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취업역량 강화 프로그램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7" name="직사각형 96"/>
          <p:cNvSpPr/>
          <p:nvPr/>
        </p:nvSpPr>
        <p:spPr>
          <a:xfrm>
            <a:off x="323528" y="1413164"/>
            <a:ext cx="8515672" cy="5319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76789" y="1382134"/>
            <a:ext cx="7634882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대상 학생 </a:t>
            </a:r>
            <a:endParaRPr lang="en-US" altLang="ko-KR" sz="1600" b="1" dirty="0" smtClean="0">
              <a:solidFill>
                <a:srgbClr val="C00000"/>
              </a:solidFill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- 1 ~ 4 </a:t>
            </a:r>
            <a:r>
              <a:rPr lang="ko-KR" altLang="en-US" sz="1600" dirty="0" smtClean="0">
                <a:latin typeface="+mn-ea"/>
              </a:rPr>
              <a:t>학년 학생</a:t>
            </a:r>
            <a:endParaRPr lang="en-US" altLang="ko-KR" sz="1600" dirty="0">
              <a:solidFill>
                <a:prstClr val="black"/>
              </a:solidFill>
              <a:latin typeface="+mn-ea"/>
            </a:endParaRPr>
          </a:p>
          <a:p>
            <a:pPr marL="180975" lvl="0" indent="-180975">
              <a:lnSpc>
                <a:spcPct val="200000"/>
              </a:lnSpc>
              <a:buFontTx/>
              <a:buChar char="•"/>
            </a:pP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취업진로 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+mn-ea"/>
              </a:rPr>
              <a:t>멘토링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 및 개인이력관리 특강 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(12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월초 취업캠프에서 실시 예정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)</a:t>
            </a:r>
            <a:endParaRPr lang="ko-KR" altLang="en-US" sz="1600" b="1" dirty="0">
              <a:solidFill>
                <a:srgbClr val="C00000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   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- </a:t>
            </a:r>
            <a:r>
              <a:rPr lang="en-US" altLang="ko-KR" sz="1400" dirty="0" smtClean="0">
                <a:solidFill>
                  <a:prstClr val="black"/>
                </a:solidFill>
                <a:latin typeface="+mn-ea"/>
              </a:rPr>
              <a:t>2</a:t>
            </a:r>
            <a:r>
              <a:rPr lang="ko-KR" altLang="en-US" sz="1400" dirty="0" smtClean="0">
                <a:solidFill>
                  <a:prstClr val="black"/>
                </a:solidFill>
                <a:latin typeface="+mn-ea"/>
              </a:rPr>
              <a:t>회 </a:t>
            </a:r>
            <a:r>
              <a:rPr lang="en-US" altLang="ko-KR" sz="1400" dirty="0">
                <a:latin typeface="+mn-ea"/>
              </a:rPr>
              <a:t>× </a:t>
            </a:r>
            <a:r>
              <a:rPr lang="en-US" altLang="ko-KR" sz="1400" dirty="0" smtClean="0">
                <a:latin typeface="+mn-ea"/>
              </a:rPr>
              <a:t>2,000</a:t>
            </a:r>
            <a:r>
              <a:rPr lang="ko-KR" altLang="en-US" sz="1400" dirty="0" smtClean="0">
                <a:latin typeface="+mn-ea"/>
              </a:rPr>
              <a:t>천원 </a:t>
            </a:r>
            <a:r>
              <a:rPr lang="en-US" altLang="ko-KR" sz="1400" dirty="0" smtClean="0">
                <a:latin typeface="+mn-ea"/>
              </a:rPr>
              <a:t>= 4,000</a:t>
            </a:r>
            <a:r>
              <a:rPr lang="ko-KR" altLang="en-US" sz="1400" dirty="0" smtClean="0">
                <a:latin typeface="+mn-ea"/>
              </a:rPr>
              <a:t>천원</a:t>
            </a:r>
            <a:endParaRPr lang="en-US" altLang="ko-KR" sz="1600" dirty="0" smtClean="0">
              <a:latin typeface="+mn-ea"/>
            </a:endParaRPr>
          </a:p>
          <a:p>
            <a:pPr marL="180975" indent="-180975">
              <a:lnSpc>
                <a:spcPct val="200000"/>
              </a:lnSpc>
              <a:buFontTx/>
              <a:buChar char="•"/>
            </a:pP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기업리포터 프로그램을 통한 기업조사 및 체험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- </a:t>
            </a:r>
            <a:r>
              <a:rPr lang="ko-KR" altLang="en-US" sz="1400" dirty="0">
                <a:latin typeface="+mn-ea"/>
              </a:rPr>
              <a:t>대구대학교 </a:t>
            </a:r>
            <a:r>
              <a:rPr lang="ko-KR" altLang="en-US" sz="1400" dirty="0" smtClean="0">
                <a:latin typeface="+mn-ea"/>
              </a:rPr>
              <a:t>가족회사 내 </a:t>
            </a:r>
            <a:r>
              <a:rPr lang="ko-KR" altLang="en-US" sz="1400" dirty="0">
                <a:latin typeface="+mn-ea"/>
              </a:rPr>
              <a:t>뿌리산업 관련 업체 </a:t>
            </a:r>
            <a:r>
              <a:rPr lang="en-US" altLang="ko-KR" sz="1400" dirty="0">
                <a:latin typeface="+mn-ea"/>
              </a:rPr>
              <a:t>DB</a:t>
            </a:r>
            <a:r>
              <a:rPr lang="ko-KR" altLang="en-US" sz="1400" dirty="0">
                <a:latin typeface="+mn-ea"/>
              </a:rPr>
              <a:t>의 적극적인 활용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- </a:t>
            </a:r>
            <a:r>
              <a:rPr lang="ko-KR" altLang="en-US" sz="1400" dirty="0">
                <a:latin typeface="+mn-ea"/>
              </a:rPr>
              <a:t>기업정보 조사 및 산업체 방문을 통한 기업리포트 작성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- </a:t>
            </a:r>
            <a:r>
              <a:rPr lang="ko-KR" altLang="en-US" sz="1400" dirty="0">
                <a:latin typeface="+mn-ea"/>
              </a:rPr>
              <a:t>기업 리포트 발표 및 평가과정을 통한 내용 </a:t>
            </a:r>
            <a:r>
              <a:rPr lang="ko-KR" altLang="en-US" sz="1400" dirty="0" smtClean="0">
                <a:latin typeface="+mn-ea"/>
              </a:rPr>
              <a:t>공유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- </a:t>
            </a:r>
            <a:r>
              <a:rPr lang="ko-KR" altLang="en-US" sz="1400" dirty="0">
                <a:latin typeface="+mn-ea"/>
              </a:rPr>
              <a:t>기업리포터 지원비 </a:t>
            </a:r>
            <a:r>
              <a:rPr lang="en-US" altLang="ko-KR" sz="1400" dirty="0">
                <a:latin typeface="+mn-ea"/>
              </a:rPr>
              <a:t>: 3</a:t>
            </a:r>
            <a:r>
              <a:rPr lang="ko-KR" altLang="en-US" sz="1400" dirty="0">
                <a:latin typeface="+mn-ea"/>
              </a:rPr>
              <a:t>팀 </a:t>
            </a:r>
            <a:r>
              <a:rPr lang="en-US" altLang="ko-KR" sz="1400" dirty="0">
                <a:latin typeface="+mn-ea"/>
              </a:rPr>
              <a:t>× 400</a:t>
            </a:r>
            <a:r>
              <a:rPr lang="ko-KR" altLang="en-US" sz="1400" dirty="0">
                <a:latin typeface="+mn-ea"/>
              </a:rPr>
              <a:t>천원</a:t>
            </a:r>
            <a:r>
              <a:rPr lang="en-US" altLang="ko-KR" sz="1400" dirty="0">
                <a:latin typeface="+mn-ea"/>
              </a:rPr>
              <a:t>/</a:t>
            </a:r>
            <a:r>
              <a:rPr lang="ko-KR" altLang="en-US" sz="1400" dirty="0">
                <a:latin typeface="+mn-ea"/>
              </a:rPr>
              <a:t>팀 </a:t>
            </a:r>
            <a:r>
              <a:rPr lang="en-US" altLang="ko-KR" sz="1400" dirty="0">
                <a:latin typeface="+mn-ea"/>
              </a:rPr>
              <a:t>= 1,200</a:t>
            </a:r>
            <a:r>
              <a:rPr lang="ko-KR" altLang="en-US" sz="1400" dirty="0">
                <a:latin typeface="+mn-ea"/>
              </a:rPr>
              <a:t>천원</a:t>
            </a:r>
          </a:p>
          <a:p>
            <a:pPr marL="180975" indent="-180975">
              <a:lnSpc>
                <a:spcPct val="200000"/>
              </a:lnSpc>
              <a:buFontTx/>
              <a:buChar char="•"/>
            </a:pP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기업체견학 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및 단기연수 프로그램 운영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- </a:t>
            </a:r>
            <a:r>
              <a:rPr lang="ko-KR" altLang="en-US" sz="1400" dirty="0">
                <a:latin typeface="+mn-ea"/>
              </a:rPr>
              <a:t>뿌리산업 관련업체 공장견학 및 기업체현황 파악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- </a:t>
            </a:r>
            <a:r>
              <a:rPr lang="ko-KR" altLang="en-US" sz="1400" dirty="0">
                <a:latin typeface="+mn-ea"/>
              </a:rPr>
              <a:t>방학기간을 이용한 단기연수 프로그램 </a:t>
            </a:r>
            <a:r>
              <a:rPr lang="ko-KR" altLang="en-US" sz="1400" dirty="0" smtClean="0">
                <a:latin typeface="+mn-ea"/>
              </a:rPr>
              <a:t>운영</a:t>
            </a: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   - </a:t>
            </a:r>
            <a:r>
              <a:rPr lang="ko-KR" altLang="en-US" sz="1400" dirty="0">
                <a:latin typeface="+mn-ea"/>
              </a:rPr>
              <a:t>기업체 견학경비 </a:t>
            </a:r>
            <a:r>
              <a:rPr lang="en-US" altLang="ko-KR" sz="1400" dirty="0">
                <a:latin typeface="+mn-ea"/>
              </a:rPr>
              <a:t>: </a:t>
            </a:r>
            <a:r>
              <a:rPr lang="en-US" altLang="ko-KR" sz="1400" dirty="0" smtClean="0">
                <a:latin typeface="+mn-ea"/>
              </a:rPr>
              <a:t>1</a:t>
            </a:r>
            <a:r>
              <a:rPr lang="ko-KR" altLang="en-US" sz="1400" dirty="0" smtClean="0">
                <a:latin typeface="+mn-ea"/>
              </a:rPr>
              <a:t>회 </a:t>
            </a:r>
            <a:r>
              <a:rPr lang="en-US" altLang="ko-KR" sz="1400" dirty="0">
                <a:latin typeface="+mn-ea"/>
              </a:rPr>
              <a:t>× 4,000</a:t>
            </a:r>
            <a:r>
              <a:rPr lang="ko-KR" altLang="en-US" sz="1400" dirty="0">
                <a:latin typeface="+mn-ea"/>
              </a:rPr>
              <a:t>천원</a:t>
            </a:r>
            <a:r>
              <a:rPr lang="en-US" altLang="ko-KR" sz="1400" dirty="0">
                <a:latin typeface="+mn-ea"/>
              </a:rPr>
              <a:t>/</a:t>
            </a:r>
            <a:r>
              <a:rPr lang="ko-KR" altLang="en-US" sz="1400" dirty="0">
                <a:latin typeface="+mn-ea"/>
              </a:rPr>
              <a:t>회 </a:t>
            </a:r>
            <a:r>
              <a:rPr lang="en-US" altLang="ko-KR" sz="1400" dirty="0">
                <a:latin typeface="+mn-ea"/>
              </a:rPr>
              <a:t>= </a:t>
            </a:r>
            <a:r>
              <a:rPr lang="en-US" altLang="ko-KR" sz="1400" dirty="0" smtClean="0">
                <a:latin typeface="+mn-ea"/>
              </a:rPr>
              <a:t>4,000</a:t>
            </a:r>
            <a:r>
              <a:rPr lang="ko-KR" altLang="en-US" sz="1400" dirty="0" smtClean="0">
                <a:latin typeface="+mn-ea"/>
              </a:rPr>
              <a:t>천원</a:t>
            </a:r>
          </a:p>
          <a:p>
            <a:pPr marL="180975" indent="-180975">
              <a:lnSpc>
                <a:spcPct val="200000"/>
              </a:lnSpc>
              <a:buFontTx/>
              <a:buChar char="•"/>
            </a:pP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취업박람회개최 및 참가를 통한 뿌리산업 정보획득 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(11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월말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)</a:t>
            </a:r>
            <a:endParaRPr lang="ko-KR" altLang="en-US" sz="1600" b="1" dirty="0">
              <a:solidFill>
                <a:srgbClr val="C00000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멘토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&amp; </a:t>
            </a:r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멘티 프로그램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23528" y="1413164"/>
            <a:ext cx="8515672" cy="5319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6789" y="1588322"/>
            <a:ext cx="7634882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대상 학생 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- 1 ~ 4 </a:t>
            </a:r>
            <a:r>
              <a:rPr lang="ko-KR" altLang="en-US" sz="1600" dirty="0" smtClean="0">
                <a:latin typeface="+mn-ea"/>
              </a:rPr>
              <a:t>학년 학생</a:t>
            </a:r>
            <a:endParaRPr lang="en-US" altLang="ko-KR" sz="1600" dirty="0">
              <a:solidFill>
                <a:prstClr val="black"/>
              </a:solidFill>
              <a:latin typeface="+mn-ea"/>
            </a:endParaRPr>
          </a:p>
          <a:p>
            <a:pPr marL="180975" lvl="0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내용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prstClr val="black"/>
                </a:solidFill>
                <a:latin typeface="+mn-ea"/>
              </a:rPr>
              <a:t>  - </a:t>
            </a:r>
            <a:r>
              <a:rPr lang="ko-KR" altLang="en-US" sz="1600" dirty="0">
                <a:latin typeface="+mn-ea"/>
              </a:rPr>
              <a:t>사업단 선후배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동기간의 </a:t>
            </a:r>
            <a:r>
              <a:rPr lang="ko-KR" altLang="en-US" sz="1600" dirty="0" err="1">
                <a:latin typeface="+mn-ea"/>
              </a:rPr>
              <a:t>멘토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 err="1">
                <a:latin typeface="+mn-ea"/>
              </a:rPr>
              <a:t>멘티를</a:t>
            </a:r>
            <a:r>
              <a:rPr lang="ko-KR" altLang="en-US" sz="1600" dirty="0">
                <a:latin typeface="+mn-ea"/>
              </a:rPr>
              <a:t> 구성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전공 학습 지도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- </a:t>
            </a:r>
            <a:r>
              <a:rPr lang="ko-KR" altLang="en-US" sz="1600" dirty="0" err="1">
                <a:latin typeface="+mn-ea"/>
              </a:rPr>
              <a:t>멘토</a:t>
            </a:r>
            <a:r>
              <a:rPr lang="ko-KR" altLang="en-US" sz="1600" dirty="0">
                <a:latin typeface="+mn-ea"/>
              </a:rPr>
              <a:t> 장학금 및 </a:t>
            </a:r>
            <a:r>
              <a:rPr lang="ko-KR" altLang="en-US" sz="1600" dirty="0" err="1">
                <a:latin typeface="+mn-ea"/>
              </a:rPr>
              <a:t>멘토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 err="1">
                <a:latin typeface="+mn-ea"/>
              </a:rPr>
              <a:t>멘티</a:t>
            </a:r>
            <a:r>
              <a:rPr lang="ko-KR" altLang="en-US" sz="1600" dirty="0">
                <a:latin typeface="+mn-ea"/>
              </a:rPr>
              <a:t> 운영비 지원을 통해 참여 유도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- </a:t>
            </a:r>
            <a:r>
              <a:rPr lang="ko-KR" altLang="en-US" sz="1600" dirty="0" err="1">
                <a:latin typeface="+mn-ea"/>
              </a:rPr>
              <a:t>멘토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 err="1">
                <a:latin typeface="+mn-ea"/>
              </a:rPr>
              <a:t>멘티</a:t>
            </a:r>
            <a:r>
              <a:rPr lang="ko-KR" altLang="en-US" sz="1600" dirty="0">
                <a:latin typeface="+mn-ea"/>
              </a:rPr>
              <a:t> 시상 및 성과 확산을 통한 학습 분위기 고취</a:t>
            </a: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지원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- </a:t>
            </a:r>
            <a:r>
              <a:rPr lang="ko-KR" altLang="en-US" sz="1600" dirty="0" err="1">
                <a:latin typeface="+mn-ea"/>
              </a:rPr>
              <a:t>멘토</a:t>
            </a:r>
            <a:r>
              <a:rPr lang="ko-KR" altLang="en-US" sz="1600" dirty="0">
                <a:latin typeface="+mn-ea"/>
              </a:rPr>
              <a:t> 장학금</a:t>
            </a:r>
            <a:r>
              <a:rPr lang="en-US" altLang="ko-KR" sz="1600" dirty="0">
                <a:latin typeface="+mn-ea"/>
              </a:rPr>
              <a:t>: 6</a:t>
            </a:r>
            <a:r>
              <a:rPr lang="ko-KR" altLang="en-US" sz="1600" dirty="0">
                <a:latin typeface="+mn-ea"/>
              </a:rPr>
              <a:t>명 </a:t>
            </a:r>
            <a:r>
              <a:rPr lang="en-US" altLang="ko-KR" sz="1600" dirty="0">
                <a:latin typeface="+mn-ea"/>
              </a:rPr>
              <a:t>× 1,000</a:t>
            </a:r>
            <a:r>
              <a:rPr lang="ko-KR" altLang="en-US" sz="1600" dirty="0">
                <a:latin typeface="+mn-ea"/>
              </a:rPr>
              <a:t>천원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명 </a:t>
            </a:r>
            <a:r>
              <a:rPr lang="en-US" altLang="ko-KR" sz="1600" dirty="0">
                <a:latin typeface="+mn-ea"/>
              </a:rPr>
              <a:t>= 6,000</a:t>
            </a:r>
            <a:r>
              <a:rPr lang="ko-KR" altLang="en-US" sz="1600" dirty="0">
                <a:latin typeface="+mn-ea"/>
              </a:rPr>
              <a:t>천원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- </a:t>
            </a:r>
            <a:r>
              <a:rPr lang="ko-KR" altLang="en-US" sz="1600" dirty="0" err="1">
                <a:latin typeface="+mn-ea"/>
              </a:rPr>
              <a:t>멘토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 err="1">
                <a:latin typeface="+mn-ea"/>
              </a:rPr>
              <a:t>멘티</a:t>
            </a:r>
            <a:r>
              <a:rPr lang="ko-KR" altLang="en-US" sz="1600" dirty="0">
                <a:latin typeface="+mn-ea"/>
              </a:rPr>
              <a:t> 운영경비 </a:t>
            </a:r>
            <a:r>
              <a:rPr lang="en-US" altLang="ko-KR" sz="1600" dirty="0">
                <a:latin typeface="+mn-ea"/>
              </a:rPr>
              <a:t>500</a:t>
            </a:r>
            <a:r>
              <a:rPr lang="ko-KR" altLang="en-US" sz="1600" dirty="0" smtClean="0">
                <a:latin typeface="+mn-ea"/>
              </a:rPr>
              <a:t>천원</a:t>
            </a:r>
            <a:endParaRPr lang="en-US" altLang="ko-KR" sz="1600" dirty="0" smtClean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- </a:t>
            </a:r>
            <a:r>
              <a:rPr lang="ko-KR" altLang="en-US" sz="1600" dirty="0" err="1" smtClean="0">
                <a:latin typeface="+mn-ea"/>
              </a:rPr>
              <a:t>열린학습실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멘토</a:t>
            </a:r>
            <a:r>
              <a:rPr lang="ko-KR" altLang="en-US" sz="1600" dirty="0" smtClean="0">
                <a:latin typeface="+mn-ea"/>
              </a:rPr>
              <a:t> 학생 장학금 </a:t>
            </a:r>
            <a:r>
              <a:rPr lang="en-US" altLang="ko-KR" sz="1600" dirty="0">
                <a:latin typeface="+mn-ea"/>
              </a:rPr>
              <a:t>: </a:t>
            </a:r>
            <a:r>
              <a:rPr lang="en-US" altLang="ko-KR" sz="1600" dirty="0" smtClean="0">
                <a:latin typeface="+mn-ea"/>
              </a:rPr>
              <a:t>3</a:t>
            </a:r>
            <a:r>
              <a:rPr lang="ko-KR" altLang="en-US" sz="1600" dirty="0" smtClean="0">
                <a:latin typeface="+mn-ea"/>
              </a:rPr>
              <a:t>명 </a:t>
            </a:r>
            <a:r>
              <a:rPr lang="en-US" altLang="ko-KR" sz="1600" dirty="0">
                <a:latin typeface="+mn-ea"/>
              </a:rPr>
              <a:t>× 1,000</a:t>
            </a:r>
            <a:r>
              <a:rPr lang="ko-KR" altLang="en-US" sz="1600" dirty="0">
                <a:latin typeface="+mn-ea"/>
              </a:rPr>
              <a:t>천원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명 </a:t>
            </a:r>
            <a:r>
              <a:rPr lang="en-US" altLang="ko-KR" sz="1600" dirty="0">
                <a:latin typeface="+mn-ea"/>
              </a:rPr>
              <a:t>= </a:t>
            </a:r>
            <a:r>
              <a:rPr lang="en-US" altLang="ko-KR" sz="1600" dirty="0" smtClean="0">
                <a:latin typeface="+mn-ea"/>
              </a:rPr>
              <a:t>3,000</a:t>
            </a:r>
            <a:r>
              <a:rPr lang="ko-KR" altLang="en-US" sz="1600" dirty="0">
                <a:latin typeface="+mn-ea"/>
              </a:rPr>
              <a:t>천원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 </a:t>
            </a:r>
            <a:endParaRPr lang="ko-KR" altLang="en-US" b="1" dirty="0">
              <a:solidFill>
                <a:srgbClr val="C00000"/>
              </a:solidFill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85785" y="2500306"/>
            <a:ext cx="7659739" cy="1071570"/>
            <a:chOff x="785785" y="2500306"/>
            <a:chExt cx="7659739" cy="107157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" name="모서리가 둥근 직사각형 2"/>
            <p:cNvSpPr/>
            <p:nvPr/>
          </p:nvSpPr>
          <p:spPr>
            <a:xfrm>
              <a:off x="785786" y="2500306"/>
              <a:ext cx="7659738" cy="107157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rgbClr val="9BBB59">
                    <a:lumMod val="75000"/>
                    <a:shade val="30000"/>
                    <a:satMod val="115000"/>
                  </a:srgbClr>
                </a:gs>
                <a:gs pos="50000">
                  <a:srgbClr val="9BBB59">
                    <a:lumMod val="75000"/>
                    <a:shade val="67500"/>
                    <a:satMod val="115000"/>
                  </a:srgbClr>
                </a:gs>
                <a:gs pos="100000">
                  <a:srgbClr val="9BBB59">
                    <a:lumMod val="75000"/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889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4" name="순서도: 지연 3"/>
            <p:cNvSpPr/>
            <p:nvPr/>
          </p:nvSpPr>
          <p:spPr>
            <a:xfrm flipH="1">
              <a:off x="785785" y="2500307"/>
              <a:ext cx="954763" cy="1071569"/>
            </a:xfrm>
            <a:prstGeom prst="flowChartDelay">
              <a:avLst/>
            </a:prstGeom>
            <a:solidFill>
              <a:srgbClr val="9BBB5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871527" y="2582897"/>
              <a:ext cx="7502259" cy="917541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ysClr val="window" lastClr="FFFFFF">
                  <a:alpha val="57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1531460" y="2570224"/>
              <a:ext cx="6346921" cy="998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0" i="0" u="none" strike="noStrike" kern="1200" cap="none" spc="0" normalizeH="0" baseline="0" noProof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휴먼엑스포" pitchFamily="18" charset="-127"/>
                  <a:ea typeface="휴먼엑스포" pitchFamily="18" charset="-127"/>
                  <a:cs typeface="Arial" pitchFamily="34" charset="0"/>
                </a:rPr>
                <a:t>학생 지원 프로그램</a:t>
              </a:r>
              <a:endParaRPr kumimoji="0" lang="en-US" altLang="ko-KR" sz="3600" b="0" i="0" u="none" strike="noStrike" kern="120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엑스포" pitchFamily="18" charset="-127"/>
                <a:ea typeface="휴먼엑스포" pitchFamily="18" charset="-127"/>
                <a:cs typeface="Arial" pitchFamily="34" charset="0"/>
              </a:endParaRPr>
            </a:p>
          </p:txBody>
        </p:sp>
        <p:sp>
          <p:nvSpPr>
            <p:cNvPr id="7" name="제목 45"/>
            <p:cNvSpPr txBox="1">
              <a:spLocks/>
            </p:cNvSpPr>
            <p:nvPr/>
          </p:nvSpPr>
          <p:spPr>
            <a:xfrm>
              <a:off x="1030403" y="2592709"/>
              <a:ext cx="684077" cy="907729"/>
            </a:xfrm>
            <a:prstGeom prst="rect">
              <a:avLst/>
            </a:prstGeom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0" i="0" u="none" strike="noStrike" kern="1200" cap="none" spc="0" normalizeH="0" baseline="0" noProof="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2</a:t>
              </a:r>
              <a:endParaRPr kumimoji="0" lang="ko-KR" altLang="en-US" sz="4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13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장학금 구성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95931" y="150829"/>
            <a:ext cx="188224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특성화분야</a:t>
            </a:r>
            <a:r>
              <a:rPr lang="ko-KR" altLang="en-US" dirty="0" smtClean="0">
                <a:solidFill>
                  <a:schemeClr val="bg1"/>
                </a:solidFill>
              </a:rPr>
              <a:t> 계획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323528" y="1413164"/>
            <a:ext cx="8515672" cy="5319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54076"/>
              </p:ext>
            </p:extLst>
          </p:nvPr>
        </p:nvGraphicFramePr>
        <p:xfrm>
          <a:off x="576974" y="1519601"/>
          <a:ext cx="8172579" cy="5196078"/>
        </p:xfrm>
        <a:graphic>
          <a:graphicData uri="http://schemas.openxmlformats.org/drawingml/2006/table">
            <a:tbl>
              <a:tblPr/>
              <a:tblGrid>
                <a:gridCol w="3974659"/>
                <a:gridCol w="3396999"/>
                <a:gridCol w="800921"/>
              </a:tblGrid>
              <a:tr h="424434">
                <a:tc>
                  <a:txBody>
                    <a:bodyPr/>
                    <a:lstStyle/>
                    <a:p>
                      <a:pPr marL="226060" marR="12700" indent="-20066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내역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270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 내역</a:t>
                      </a:r>
                      <a:endParaRPr lang="ko-KR" altLang="en-US" sz="1600" b="1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금액</a:t>
                      </a:r>
                      <a:endParaRPr lang="en-US" sz="1600" b="1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3300"/>
                    </a:solidFill>
                  </a:tcPr>
                </a:tc>
              </a:tr>
              <a:tr h="424434">
                <a:tc>
                  <a:txBody>
                    <a:bodyPr/>
                    <a:lstStyle/>
                    <a:p>
                      <a:pPr marL="226060" marR="12700" indent="-20066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① 장학금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경진대회 우수자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6060" marR="12700" indent="-20066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종합설계 내외부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경진대회 우수자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x1,500,000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=7,500,000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7.5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24434">
                <a:tc>
                  <a:txBody>
                    <a:bodyPr/>
                    <a:lstStyle/>
                    <a:p>
                      <a:pPr marL="246380" marR="12700" indent="-22098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② 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우수참여 성적우수자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46380" marR="12700" indent="-22098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사업단 우수참여자 중 </a:t>
                      </a:r>
                      <a:r>
                        <a:rPr lang="ko-KR" altLang="en-US" sz="1400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성적우수자 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  <a:endParaRPr lang="ko-KR" altLang="en-US" sz="16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x1,500,000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=15,000,000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287274">
                <a:tc>
                  <a:txBody>
                    <a:bodyPr/>
                    <a:lstStyle/>
                    <a:p>
                      <a:pPr marL="215900" marR="12700" indent="-1905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③ 특성화 우수신입생 장학금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15900" marR="12700" indent="-1905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우수 신입생 장학금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x1,000,000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=5,000,000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287274">
                <a:tc>
                  <a:txBody>
                    <a:bodyPr/>
                    <a:lstStyle/>
                    <a:p>
                      <a:pPr marL="215900" marR="12700" indent="-1905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④ 학생동아리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GUILD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15900" marR="12700" indent="-1905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-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GUILD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활동 우수자 장학금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x1,000,000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=10,000,000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287274">
                <a:tc>
                  <a:txBody>
                    <a:bodyPr/>
                    <a:lstStyle/>
                    <a:p>
                      <a:pPr marL="215900" marR="12700" indent="-1905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⑤ 수업조교 장학금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15900" marR="12700" indent="-1905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특성화 교과목 보조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학부생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x1,000,000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=5,000,000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97535">
                <a:tc>
                  <a:txBody>
                    <a:bodyPr/>
                    <a:lstStyle/>
                    <a:p>
                      <a:pPr marL="215900" marR="12700" indent="-1905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⑥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멘토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장학금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학부생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15900" marR="12700" indent="-1905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선후배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동기간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멘토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멘티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매칭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지원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15900" marR="12700" indent="-1905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열린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학습실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학부생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멘토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지원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멘토학생 장학금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x1,000,000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=6,000,000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열린학습실 멘토 장학금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x1,000,000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=3,000,000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24434">
                <a:tc>
                  <a:txBody>
                    <a:bodyPr/>
                    <a:lstStyle/>
                    <a:p>
                      <a:pPr marL="215900" marR="12700" indent="-1905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⑦ 기술나눔 스튜디오 관리 멘토 장학금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15900" marR="12700" indent="-19050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장비교육 수료한 실습멘토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 상주관리     </a:t>
                      </a:r>
                      <a:endParaRPr lang="en-US" altLang="ko-KR" sz="1400" kern="0" spc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x1,000,000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=3,000,000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24434">
                <a:tc gridSpan="2">
                  <a:txBody>
                    <a:bodyPr/>
                    <a:lstStyle/>
                    <a:p>
                      <a:pPr marL="215900" marR="12700" indent="-19050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54.5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6104261" y="739583"/>
            <a:ext cx="2214239" cy="5811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프로그램 참여도에 따라 </a:t>
            </a:r>
            <a:endParaRPr lang="en-US" altLang="ko-KR" sz="1600" b="1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증액될</a:t>
            </a:r>
            <a:r>
              <a:rPr lang="en-US" altLang="ko-KR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가능성 있음</a:t>
            </a:r>
            <a:endParaRPr lang="ko-KR" altLang="en-US" sz="1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기자재 및 실습 장비 지원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23528" y="1413164"/>
            <a:ext cx="8515672" cy="5319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297"/>
              </p:ext>
            </p:extLst>
          </p:nvPr>
        </p:nvGraphicFramePr>
        <p:xfrm>
          <a:off x="784871" y="1567141"/>
          <a:ext cx="7785388" cy="4696841"/>
        </p:xfrm>
        <a:graphic>
          <a:graphicData uri="http://schemas.openxmlformats.org/drawingml/2006/table">
            <a:tbl>
              <a:tblPr/>
              <a:tblGrid>
                <a:gridCol w="828776"/>
                <a:gridCol w="5450541"/>
                <a:gridCol w="1506071"/>
              </a:tblGrid>
              <a:tr h="2872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비목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270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내역</a:t>
                      </a:r>
                      <a:endParaRPr lang="ko-KR" altLang="en-US" sz="1400" b="1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금액 </a:t>
                      </a:r>
                      <a:r>
                        <a:rPr lang="en-US" altLang="ko-KR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천원</a:t>
                      </a:r>
                      <a:r>
                        <a:rPr lang="en-US" altLang="ko-KR" sz="1400" b="1" kern="0" spc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003300"/>
                    </a:solidFill>
                  </a:tcPr>
                </a:tc>
              </a:tr>
              <a:tr h="287274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① 열린학습실 및 사업단 행정실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환경개선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5843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② 산학협력 기술나눔 스튜디오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기존 기계공작실 공간 리모델링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산학협력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공간 활용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42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232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③ 기술나눔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스튜디오 집기설치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뿌리산업 산학연구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기술봉사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525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④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GUILD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인프라 개선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-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GUILD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환경개선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24434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기자재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구입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① 컴퓨터 실험실습교육 기자재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6301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 컴퓨터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26SET+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모니터 등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+Power-Mill S/W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232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② 기계공작 실험실습교육 기자재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-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기계공작실 실험실습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기자재구매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(3D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프린터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미니공작기계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3166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③ 사업단 행정실 및 열린학습실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사무기기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비품 구입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11.8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24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④ 교육장비 소모품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뿌리산업 실습용 교육장비용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소모품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구매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  <a:tr h="42443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0" marR="1270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142.8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그림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00" y="1703795"/>
            <a:ext cx="5074514" cy="7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263904" y="1856180"/>
            <a:ext cx="6976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rPr>
              <a:t>I</a:t>
            </a:r>
            <a:endParaRPr kumimoji="0" lang="ko-KR" altLang="ko-KR" sz="2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gray">
          <a:xfrm>
            <a:off x="3111200" y="1858760"/>
            <a:ext cx="3522682" cy="372472"/>
          </a:xfrm>
          <a:prstGeom prst="rect">
            <a:avLst/>
          </a:prstGeom>
          <a:noFill/>
          <a:ln w="28575" cap="rnd">
            <a:noFill/>
            <a:prstDash val="sysDot"/>
            <a:round/>
            <a:headEnd/>
            <a:tailEnd/>
          </a:ln>
          <a:effectLst>
            <a:prstShdw prst="shdw17" dist="38100" dir="16200000">
              <a:srgbClr val="00CC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9pPr>
          </a:lstStyle>
          <a:p>
            <a:pPr>
              <a:defRPr/>
            </a:pPr>
            <a:r>
              <a:rPr lang="ko-KR" altLang="en-US" sz="240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  <a:cs typeface="+mn-cs"/>
              </a:rPr>
              <a:t>학생 참여 프로그램</a:t>
            </a:r>
            <a:endParaRPr lang="ko-KR" sz="2400" dirty="0"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pic>
        <p:nvPicPr>
          <p:cNvPr id="24" name="그림 23" descr="목차글씨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1357290" cy="84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 descr="그림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816" y="2826640"/>
            <a:ext cx="5074514" cy="7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266320" y="2979025"/>
            <a:ext cx="6976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rPr>
              <a:t>II</a:t>
            </a:r>
            <a:endParaRPr kumimoji="0" lang="ko-KR" altLang="ko-KR" sz="2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gray">
          <a:xfrm>
            <a:off x="3113616" y="2981605"/>
            <a:ext cx="3319149" cy="372472"/>
          </a:xfrm>
          <a:prstGeom prst="rect">
            <a:avLst/>
          </a:prstGeom>
          <a:noFill/>
          <a:ln w="28575" cap="rnd">
            <a:noFill/>
            <a:prstDash val="sysDot"/>
            <a:round/>
            <a:headEnd/>
            <a:tailEnd/>
          </a:ln>
          <a:effectLst>
            <a:prstShdw prst="shdw17" dist="38100" dir="16200000">
              <a:srgbClr val="00CC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으뜸체"/>
                <a:ea typeface="으뜸체"/>
                <a:cs typeface="으뜸체"/>
              </a:defRPr>
            </a:lvl9pPr>
          </a:lstStyle>
          <a:p>
            <a:pPr>
              <a:defRPr/>
            </a:pPr>
            <a:r>
              <a:rPr lang="ko-KR" altLang="en-US" sz="240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학생 지원 프로그램</a:t>
            </a:r>
            <a:endParaRPr lang="ko-KR" altLang="ko-KR" sz="2400" dirty="0"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학생역량관리 프로그램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73377" y="1508289"/>
            <a:ext cx="8663233" cy="526613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9218" name="Picture 2" descr="D:\Youn\국책사업\지방대학특성화사업\학부특성화사업\발표준비\3-2칼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41" y="1663881"/>
            <a:ext cx="6113929" cy="495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18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학생 진로관리 프로그램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3377" y="1508289"/>
            <a:ext cx="8663233" cy="526613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2" name="Picture 2" descr="D:\Youn\국책사업\지방대학특성화사업\학부특성화사업\2차준비\그림\그림3.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87" y="1635111"/>
            <a:ext cx="5317226" cy="494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19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감사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139" y="3074343"/>
            <a:ext cx="4145466" cy="87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특강안내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789" y="1417994"/>
            <a:ext cx="3796803" cy="6301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err="1" smtClean="0">
                <a:solidFill>
                  <a:srgbClr val="C00000"/>
                </a:solidFill>
                <a:latin typeface="+mn-ea"/>
              </a:rPr>
              <a:t>특강명</a:t>
            </a: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 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</a:t>
            </a:r>
            <a:r>
              <a:rPr lang="ko-KR" altLang="en-US" sz="1700" dirty="0" smtClean="0">
                <a:latin typeface="+mn-ea"/>
              </a:rPr>
              <a:t>자격증취득</a:t>
            </a:r>
            <a:r>
              <a:rPr lang="en-US" altLang="ko-KR" sz="1700" dirty="0" smtClean="0">
                <a:latin typeface="+mn-ea"/>
              </a:rPr>
              <a:t>(ATC 2</a:t>
            </a:r>
            <a:r>
              <a:rPr lang="ko-KR" altLang="en-US" sz="1700" dirty="0" smtClean="0">
                <a:latin typeface="+mn-ea"/>
              </a:rPr>
              <a:t>급</a:t>
            </a:r>
            <a:r>
              <a:rPr lang="en-US" altLang="ko-KR" sz="1700" dirty="0" smtClean="0">
                <a:latin typeface="+mn-ea"/>
              </a:rPr>
              <a:t>)  </a:t>
            </a: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일정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  - 11</a:t>
            </a:r>
            <a:r>
              <a:rPr lang="ko-KR" altLang="en-US" dirty="0">
                <a:latin typeface="+mn-ea"/>
              </a:rPr>
              <a:t>월 </a:t>
            </a:r>
            <a:r>
              <a:rPr lang="en-US" altLang="ko-KR" dirty="0">
                <a:latin typeface="+mn-ea"/>
              </a:rPr>
              <a:t>1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·2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토</a:t>
            </a:r>
            <a:r>
              <a:rPr lang="en-US" altLang="ko-KR" dirty="0">
                <a:latin typeface="+mn-ea"/>
              </a:rPr>
              <a:t>·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) </a:t>
            </a:r>
            <a:r>
              <a:rPr lang="ko-KR" altLang="en-US" dirty="0">
                <a:latin typeface="+mn-ea"/>
              </a:rPr>
              <a:t>각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시간</a:t>
            </a:r>
            <a:endParaRPr lang="en-US" altLang="ko-KR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- 11</a:t>
            </a:r>
            <a:r>
              <a:rPr lang="ko-KR" altLang="en-US" dirty="0">
                <a:latin typeface="+mn-ea"/>
              </a:rPr>
              <a:t>월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·9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토</a:t>
            </a:r>
            <a:r>
              <a:rPr lang="en-US" altLang="ko-KR" dirty="0">
                <a:latin typeface="+mn-ea"/>
              </a:rPr>
              <a:t>·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) </a:t>
            </a:r>
            <a:r>
              <a:rPr lang="ko-KR" altLang="en-US" dirty="0">
                <a:latin typeface="+mn-ea"/>
              </a:rPr>
              <a:t>각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시간</a:t>
            </a:r>
            <a:endParaRPr lang="en-US" altLang="ko-KR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 - 11</a:t>
            </a:r>
            <a:r>
              <a:rPr lang="ko-KR" altLang="en-US" dirty="0">
                <a:latin typeface="+mn-ea"/>
              </a:rPr>
              <a:t>월 </a:t>
            </a:r>
            <a:r>
              <a:rPr lang="en-US" altLang="ko-KR" dirty="0">
                <a:latin typeface="+mn-ea"/>
              </a:rPr>
              <a:t>15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·16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토</a:t>
            </a:r>
            <a:r>
              <a:rPr lang="en-US" altLang="ko-KR" dirty="0">
                <a:latin typeface="+mn-ea"/>
              </a:rPr>
              <a:t>·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) </a:t>
            </a:r>
            <a:r>
              <a:rPr lang="ko-KR" altLang="en-US" dirty="0">
                <a:latin typeface="+mn-ea"/>
              </a:rPr>
              <a:t>각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시간</a:t>
            </a:r>
            <a:endParaRPr lang="en-US" altLang="ko-KR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- 11</a:t>
            </a:r>
            <a:r>
              <a:rPr lang="ko-KR" altLang="en-US" dirty="0">
                <a:latin typeface="+mn-ea"/>
              </a:rPr>
              <a:t>월 </a:t>
            </a:r>
            <a:r>
              <a:rPr lang="en-US" altLang="ko-KR" dirty="0">
                <a:latin typeface="+mn-ea"/>
              </a:rPr>
              <a:t>22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·23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토</a:t>
            </a:r>
            <a:r>
              <a:rPr lang="en-US" altLang="ko-KR" dirty="0">
                <a:latin typeface="+mn-ea"/>
              </a:rPr>
              <a:t>·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) </a:t>
            </a:r>
            <a:r>
              <a:rPr lang="ko-KR" altLang="en-US" dirty="0">
                <a:latin typeface="+mn-ea"/>
              </a:rPr>
              <a:t>각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시간</a:t>
            </a:r>
            <a:endParaRPr lang="en-US" altLang="ko-KR" dirty="0"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대상학년 </a:t>
            </a:r>
            <a:endParaRPr lang="en-US" altLang="ko-KR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- 2</a:t>
            </a:r>
            <a:r>
              <a:rPr lang="ko-KR" altLang="en-US" dirty="0" smtClean="0">
                <a:latin typeface="+mn-ea"/>
              </a:rPr>
              <a:t>학년</a:t>
            </a:r>
            <a:r>
              <a:rPr lang="en-US" altLang="ko-KR" dirty="0" smtClean="0">
                <a:latin typeface="+mn-ea"/>
              </a:rPr>
              <a:t>, 3</a:t>
            </a:r>
            <a:r>
              <a:rPr lang="ko-KR" altLang="en-US" dirty="0" smtClean="0">
                <a:latin typeface="+mn-ea"/>
              </a:rPr>
              <a:t>학년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 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7250" y="1405993"/>
            <a:ext cx="3796803" cy="54707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err="1" smtClean="0">
                <a:solidFill>
                  <a:srgbClr val="C00000"/>
                </a:solidFill>
                <a:latin typeface="+mn-ea"/>
              </a:rPr>
              <a:t>특강명</a:t>
            </a: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 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CAD </a:t>
            </a:r>
            <a:r>
              <a:rPr lang="ko-KR" altLang="en-US" sz="1700" dirty="0" smtClean="0">
                <a:latin typeface="+mn-ea"/>
              </a:rPr>
              <a:t>특강</a:t>
            </a:r>
            <a:r>
              <a:rPr lang="en-US" altLang="ko-KR" sz="1700" dirty="0" smtClean="0">
                <a:latin typeface="+mn-ea"/>
              </a:rPr>
              <a:t>(CATIA V5)  </a:t>
            </a: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일정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  - </a:t>
            </a:r>
            <a:r>
              <a:rPr lang="en-US" altLang="ko-KR" dirty="0">
                <a:latin typeface="+mn-ea"/>
              </a:rPr>
              <a:t>11</a:t>
            </a:r>
            <a:r>
              <a:rPr lang="ko-KR" altLang="en-US" dirty="0">
                <a:latin typeface="+mn-ea"/>
              </a:rPr>
              <a:t>월 </a:t>
            </a:r>
            <a:r>
              <a:rPr lang="en-US" altLang="ko-KR" dirty="0">
                <a:latin typeface="+mn-ea"/>
              </a:rPr>
              <a:t>1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·2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토</a:t>
            </a:r>
            <a:r>
              <a:rPr lang="en-US" altLang="ko-KR" dirty="0">
                <a:latin typeface="+mn-ea"/>
              </a:rPr>
              <a:t>·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) </a:t>
            </a:r>
            <a:r>
              <a:rPr lang="ko-KR" altLang="en-US" dirty="0">
                <a:latin typeface="+mn-ea"/>
              </a:rPr>
              <a:t>각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시간</a:t>
            </a:r>
            <a:endParaRPr lang="en-US" altLang="ko-KR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- 11</a:t>
            </a:r>
            <a:r>
              <a:rPr lang="ko-KR" altLang="en-US" dirty="0">
                <a:latin typeface="+mn-ea"/>
              </a:rPr>
              <a:t>월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·9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토</a:t>
            </a:r>
            <a:r>
              <a:rPr lang="en-US" altLang="ko-KR" dirty="0">
                <a:latin typeface="+mn-ea"/>
              </a:rPr>
              <a:t>·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) </a:t>
            </a:r>
            <a:r>
              <a:rPr lang="ko-KR" altLang="en-US" dirty="0">
                <a:latin typeface="+mn-ea"/>
              </a:rPr>
              <a:t>각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시간</a:t>
            </a:r>
            <a:endParaRPr lang="en-US" altLang="ko-KR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 - 11</a:t>
            </a:r>
            <a:r>
              <a:rPr lang="ko-KR" altLang="en-US" dirty="0">
                <a:latin typeface="+mn-ea"/>
              </a:rPr>
              <a:t>월 </a:t>
            </a:r>
            <a:r>
              <a:rPr lang="en-US" altLang="ko-KR" dirty="0">
                <a:latin typeface="+mn-ea"/>
              </a:rPr>
              <a:t>15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·16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토</a:t>
            </a:r>
            <a:r>
              <a:rPr lang="en-US" altLang="ko-KR" dirty="0">
                <a:latin typeface="+mn-ea"/>
              </a:rPr>
              <a:t>·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) </a:t>
            </a:r>
            <a:r>
              <a:rPr lang="ko-KR" altLang="en-US" dirty="0">
                <a:latin typeface="+mn-ea"/>
              </a:rPr>
              <a:t>각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시간</a:t>
            </a:r>
            <a:endParaRPr lang="en-US" altLang="ko-KR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 - 11</a:t>
            </a:r>
            <a:r>
              <a:rPr lang="ko-KR" altLang="en-US" dirty="0">
                <a:latin typeface="+mn-ea"/>
              </a:rPr>
              <a:t>월 </a:t>
            </a:r>
            <a:r>
              <a:rPr lang="en-US" altLang="ko-KR" dirty="0">
                <a:latin typeface="+mn-ea"/>
              </a:rPr>
              <a:t>22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·23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토</a:t>
            </a:r>
            <a:r>
              <a:rPr lang="en-US" altLang="ko-KR" dirty="0">
                <a:latin typeface="+mn-ea"/>
              </a:rPr>
              <a:t>·</a:t>
            </a:r>
            <a:r>
              <a:rPr lang="ko-KR" altLang="en-US" dirty="0">
                <a:latin typeface="+mn-ea"/>
              </a:rPr>
              <a:t>일</a:t>
            </a:r>
            <a:r>
              <a:rPr lang="en-US" altLang="ko-KR" dirty="0">
                <a:latin typeface="+mn-ea"/>
              </a:rPr>
              <a:t>) </a:t>
            </a:r>
            <a:r>
              <a:rPr lang="ko-KR" altLang="en-US" dirty="0">
                <a:latin typeface="+mn-ea"/>
              </a:rPr>
              <a:t>각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시간</a:t>
            </a:r>
            <a:endParaRPr lang="en-US" altLang="ko-KR" dirty="0"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대상학년 </a:t>
            </a:r>
            <a:endParaRPr lang="en-US" altLang="ko-KR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- 3</a:t>
            </a:r>
            <a:r>
              <a:rPr lang="ko-KR" altLang="en-US" dirty="0" smtClean="0">
                <a:latin typeface="+mn-ea"/>
              </a:rPr>
              <a:t>학년</a:t>
            </a:r>
            <a:r>
              <a:rPr lang="en-US" altLang="ko-KR" dirty="0" smtClean="0">
                <a:latin typeface="+mn-ea"/>
              </a:rPr>
              <a:t>, 4</a:t>
            </a:r>
            <a:r>
              <a:rPr lang="ko-KR" altLang="en-US" dirty="0" smtClean="0">
                <a:latin typeface="+mn-ea"/>
              </a:rPr>
              <a:t>학년</a:t>
            </a:r>
            <a:r>
              <a:rPr lang="en-US" altLang="ko-KR" dirty="0" smtClean="0">
                <a:latin typeface="+mn-ea"/>
              </a:rPr>
              <a:t> 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 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593" y="5684808"/>
            <a:ext cx="711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3203FB"/>
                </a:solidFill>
                <a:latin typeface="+mn-ea"/>
              </a:rPr>
              <a:t>※ </a:t>
            </a:r>
            <a:r>
              <a:rPr lang="ko-KR" altLang="en-US" b="1" dirty="0" smtClean="0">
                <a:solidFill>
                  <a:srgbClr val="3203FB"/>
                </a:solidFill>
                <a:latin typeface="+mn-ea"/>
              </a:rPr>
              <a:t>참고사항</a:t>
            </a:r>
            <a:r>
              <a:rPr lang="en-US" altLang="ko-KR" b="1" dirty="0">
                <a:solidFill>
                  <a:srgbClr val="3203FB"/>
                </a:solidFill>
                <a:latin typeface="+mn-ea"/>
              </a:rPr>
              <a:t> </a:t>
            </a:r>
            <a:r>
              <a:rPr lang="en-US" altLang="ko-KR" b="1" dirty="0" smtClean="0">
                <a:solidFill>
                  <a:srgbClr val="3203FB"/>
                </a:solidFill>
                <a:latin typeface="+mn-ea"/>
              </a:rPr>
              <a:t>- </a:t>
            </a:r>
            <a:r>
              <a:rPr lang="ko-KR" altLang="en-US" b="1" dirty="0" smtClean="0">
                <a:solidFill>
                  <a:srgbClr val="3203FB"/>
                </a:solidFill>
                <a:latin typeface="+mn-ea"/>
              </a:rPr>
              <a:t>각 특강은 중복선택 불가</a:t>
            </a:r>
            <a:endParaRPr lang="en-US" altLang="ko-KR" b="1" dirty="0" smtClean="0">
              <a:solidFill>
                <a:srgbClr val="3203F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3203FB"/>
                </a:solidFill>
                <a:latin typeface="+mn-ea"/>
              </a:rPr>
              <a:t> </a:t>
            </a:r>
            <a:r>
              <a:rPr lang="en-US" altLang="ko-KR" b="1" dirty="0" smtClean="0">
                <a:solidFill>
                  <a:srgbClr val="3203FB"/>
                </a:solidFill>
                <a:latin typeface="+mn-ea"/>
              </a:rPr>
              <a:t>      </a:t>
            </a:r>
            <a:r>
              <a:rPr lang="en-US" altLang="ko-KR" b="1" spc="-150" dirty="0" smtClean="0">
                <a:solidFill>
                  <a:srgbClr val="3203FB"/>
                </a:solidFill>
                <a:latin typeface="+mn-ea"/>
              </a:rPr>
              <a:t> </a:t>
            </a:r>
            <a:r>
              <a:rPr lang="en-US" altLang="ko-KR" b="1" dirty="0" smtClean="0">
                <a:solidFill>
                  <a:srgbClr val="3203FB"/>
                </a:solidFill>
                <a:latin typeface="+mn-ea"/>
              </a:rPr>
              <a:t>   </a:t>
            </a:r>
            <a:r>
              <a:rPr lang="en-US" altLang="ko-KR" b="1" spc="-150" dirty="0" smtClean="0">
                <a:solidFill>
                  <a:srgbClr val="3203FB"/>
                </a:solidFill>
                <a:latin typeface="+mn-ea"/>
              </a:rPr>
              <a:t> </a:t>
            </a:r>
            <a:r>
              <a:rPr lang="en-US" altLang="ko-KR" b="1" dirty="0" smtClean="0">
                <a:solidFill>
                  <a:srgbClr val="3203FB"/>
                </a:solidFill>
                <a:latin typeface="+mn-ea"/>
              </a:rPr>
              <a:t>    - </a:t>
            </a:r>
            <a:r>
              <a:rPr lang="ko-KR" altLang="en-US" b="1" dirty="0" smtClean="0">
                <a:solidFill>
                  <a:srgbClr val="3203FB"/>
                </a:solidFill>
                <a:latin typeface="+mn-ea"/>
              </a:rPr>
              <a:t>건설계획양성사업단에서 수강한 학생은 지원불가</a:t>
            </a:r>
            <a:endParaRPr lang="ko-KR" altLang="en-US" dirty="0">
              <a:solidFill>
                <a:srgbClr val="3203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프로그램의 구성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7540" y="1413165"/>
            <a:ext cx="8771307" cy="5361262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23134" y="5220374"/>
            <a:ext cx="1233066" cy="721195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기초공학설계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56200" y="5374916"/>
            <a:ext cx="1233066" cy="566653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멘토</a:t>
            </a:r>
            <a:r>
              <a:rPr lang="en-US" altLang="ko-KR" sz="1000" dirty="0" smtClean="0">
                <a:solidFill>
                  <a:schemeClr val="tx1"/>
                </a:solidFill>
              </a:rPr>
              <a:t>/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멘티운영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422333" y="5426430"/>
            <a:ext cx="1233066" cy="515139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23134" y="4447665"/>
            <a:ext cx="1233066" cy="772709"/>
          </a:xfrm>
          <a:prstGeom prst="rect">
            <a:avLst/>
          </a:prstGeom>
          <a:solidFill>
            <a:srgbClr val="FF99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전공교육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실습교육강</a:t>
            </a:r>
            <a:r>
              <a:rPr lang="ko-KR" altLang="en-US" sz="1000" dirty="0">
                <a:solidFill>
                  <a:schemeClr val="tx1"/>
                </a:solidFill>
              </a:rPr>
              <a:t>화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723134" y="3571929"/>
            <a:ext cx="1233066" cy="8757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특성화 커리큘럼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특성화 트랙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23134" y="2644678"/>
            <a:ext cx="1233066" cy="9272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트랙인증제도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실무교육강화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산학형</a:t>
            </a:r>
            <a:r>
              <a:rPr lang="ko-KR" altLang="en-US" sz="1000" dirty="0" smtClean="0">
                <a:solidFill>
                  <a:schemeClr val="tx1"/>
                </a:solidFill>
              </a:rPr>
              <a:t> 종합설계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창업교육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956200" y="2729639"/>
            <a:ext cx="1233066" cy="8422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특성</a:t>
            </a:r>
            <a:r>
              <a:rPr lang="ko-KR" altLang="en-US" sz="1000" dirty="0">
                <a:solidFill>
                  <a:schemeClr val="tx1"/>
                </a:solidFill>
              </a:rPr>
              <a:t>화</a:t>
            </a:r>
            <a:r>
              <a:rPr lang="ko-KR" altLang="en-US" sz="1000" dirty="0" smtClean="0">
                <a:solidFill>
                  <a:schemeClr val="tx1"/>
                </a:solidFill>
              </a:rPr>
              <a:t> 실무교육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리더쉽교</a:t>
            </a:r>
            <a:r>
              <a:rPr lang="ko-KR" altLang="en-US" sz="1000" dirty="0" err="1">
                <a:solidFill>
                  <a:schemeClr val="tx1"/>
                </a:solidFill>
              </a:rPr>
              <a:t>육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189267" y="2644678"/>
            <a:ext cx="1233066" cy="9985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취업연계형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오더메이드</a:t>
            </a:r>
            <a:r>
              <a:rPr lang="ko-KR" altLang="en-US" sz="1000" dirty="0" smtClean="0">
                <a:solidFill>
                  <a:schemeClr val="tx1"/>
                </a:solidFill>
              </a:rPr>
              <a:t> 교육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err="1" smtClean="0">
                <a:solidFill>
                  <a:schemeClr val="tx1"/>
                </a:solidFill>
              </a:rPr>
              <a:t>트랙별</a:t>
            </a:r>
            <a:r>
              <a:rPr lang="ko-KR" altLang="en-US" sz="900" dirty="0" smtClean="0">
                <a:solidFill>
                  <a:schemeClr val="tx1"/>
                </a:solidFill>
              </a:rPr>
              <a:t> 협의체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기업실무자 특강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현장실무교육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422333" y="2644678"/>
            <a:ext cx="1233066" cy="11333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ko-KR" altLang="en-US" sz="1000">
              <a:solidFill>
                <a:schemeClr val="tx1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811738" y="2747706"/>
            <a:ext cx="0" cy="32453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/>
        </p:nvGrpSpPr>
        <p:grpSpPr>
          <a:xfrm>
            <a:off x="490068" y="5941570"/>
            <a:ext cx="627618" cy="388751"/>
            <a:chOff x="467545" y="377263"/>
            <a:chExt cx="1241180" cy="800100"/>
          </a:xfrm>
        </p:grpSpPr>
        <p:sp>
          <p:nvSpPr>
            <p:cNvPr id="16" name="타원 15"/>
            <p:cNvSpPr/>
            <p:nvPr/>
          </p:nvSpPr>
          <p:spPr>
            <a:xfrm>
              <a:off x="506318" y="416036"/>
              <a:ext cx="1201979" cy="69792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17" name="그림 16" descr="Image10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5" y="377263"/>
              <a:ext cx="1241180" cy="800100"/>
            </a:xfrm>
            <a:prstGeom prst="rect">
              <a:avLst/>
            </a:prstGeom>
            <a:noFill/>
          </p:spPr>
        </p:pic>
      </p:grpSp>
      <p:grpSp>
        <p:nvGrpSpPr>
          <p:cNvPr id="18" name="그룹 17"/>
          <p:cNvGrpSpPr/>
          <p:nvPr/>
        </p:nvGrpSpPr>
        <p:grpSpPr>
          <a:xfrm>
            <a:off x="543680" y="5168861"/>
            <a:ext cx="490158" cy="453542"/>
            <a:chOff x="640342" y="1401118"/>
            <a:chExt cx="969338" cy="933449"/>
          </a:xfrm>
        </p:grpSpPr>
        <p:sp>
          <p:nvSpPr>
            <p:cNvPr id="19" name="타원 18"/>
            <p:cNvSpPr/>
            <p:nvPr/>
          </p:nvSpPr>
          <p:spPr>
            <a:xfrm>
              <a:off x="640342" y="1401118"/>
              <a:ext cx="969338" cy="89179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0" name="그림 19" descr="Image1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342" y="1401118"/>
              <a:ext cx="953965" cy="933449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543680" y="4270275"/>
            <a:ext cx="509765" cy="543254"/>
            <a:chOff x="539552" y="2681225"/>
            <a:chExt cx="1008112" cy="1118088"/>
          </a:xfrm>
        </p:grpSpPr>
        <p:sp>
          <p:nvSpPr>
            <p:cNvPr id="22" name="타원 21"/>
            <p:cNvSpPr/>
            <p:nvPr/>
          </p:nvSpPr>
          <p:spPr>
            <a:xfrm>
              <a:off x="539552" y="2758772"/>
              <a:ext cx="1008112" cy="96933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3" name="그림 22" descr="Image12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873" y="2681225"/>
              <a:ext cx="841131" cy="1118088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490068" y="3343025"/>
            <a:ext cx="667964" cy="600420"/>
            <a:chOff x="395536" y="4005064"/>
            <a:chExt cx="1320968" cy="1235744"/>
          </a:xfrm>
        </p:grpSpPr>
        <p:sp>
          <p:nvSpPr>
            <p:cNvPr id="25" name="타원 24"/>
            <p:cNvSpPr/>
            <p:nvPr/>
          </p:nvSpPr>
          <p:spPr>
            <a:xfrm>
              <a:off x="524392" y="4069492"/>
              <a:ext cx="1095280" cy="115970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6" name="그림 25" descr="Image13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536" y="4005064"/>
              <a:ext cx="1320968" cy="1235744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490068" y="2438622"/>
            <a:ext cx="700447" cy="594780"/>
            <a:chOff x="462847" y="5517232"/>
            <a:chExt cx="1385207" cy="1224136"/>
          </a:xfrm>
        </p:grpSpPr>
        <p:sp>
          <p:nvSpPr>
            <p:cNvPr id="28" name="타원 27"/>
            <p:cNvSpPr/>
            <p:nvPr/>
          </p:nvSpPr>
          <p:spPr>
            <a:xfrm>
              <a:off x="462847" y="5517232"/>
              <a:ext cx="1385207" cy="122413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pic>
          <p:nvPicPr>
            <p:cNvPr id="29" name="그림 28" descr="Image14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489" y="5549446"/>
              <a:ext cx="1252789" cy="1133475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11330" y="5759070"/>
            <a:ext cx="1192955" cy="2539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05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Seed(</a:t>
            </a:r>
            <a:r>
              <a:rPr lang="ko-KR" altLang="en-US" sz="105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입학자원</a:t>
            </a:r>
            <a:r>
              <a:rPr lang="en-US" altLang="ko-KR" sz="105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ko-KR" altLang="en-US" sz="105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056" y="4993032"/>
            <a:ext cx="1186543" cy="2539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Sprout(</a:t>
            </a:r>
            <a:r>
              <a:rPr lang="ko-KR" altLang="en-US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신입생</a:t>
            </a:r>
            <a:r>
              <a:rPr lang="en-US" altLang="ko-KR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ko-KR" altLang="en-US" sz="105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081" y="4190096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Seedling(2</a:t>
            </a:r>
            <a:r>
              <a:rPr lang="ko-KR" altLang="en-US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학년</a:t>
            </a:r>
            <a:r>
              <a:rPr lang="en-US" altLang="ko-KR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ko-KR" altLang="en-US" sz="105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815" y="3239997"/>
            <a:ext cx="1250663" cy="2539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Growing(3</a:t>
            </a:r>
            <a:r>
              <a:rPr lang="ko-KR" altLang="en-US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학년</a:t>
            </a:r>
            <a:r>
              <a:rPr lang="en-US" altLang="ko-KR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ko-KR" altLang="en-US" sz="105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431" y="2866104"/>
            <a:ext cx="1162498" cy="2539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Mature(4</a:t>
            </a:r>
            <a:r>
              <a:rPr lang="ko-KR" altLang="en-US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학년</a:t>
            </a:r>
            <a:r>
              <a:rPr lang="en-US" altLang="ko-KR" sz="105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ko-KR" altLang="en-US" sz="105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781852" y="1996184"/>
            <a:ext cx="1115631" cy="36059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126000" rIns="36000" rtlCol="0" anchor="b"/>
          <a:lstStyle/>
          <a:p>
            <a:pPr algn="ctr">
              <a:lnSpc>
                <a:spcPts val="1500"/>
              </a:lnSpc>
            </a:pPr>
            <a:r>
              <a:rPr lang="en-US" altLang="ko-KR" sz="1100" b="1" dirty="0" smtClean="0">
                <a:solidFill>
                  <a:srgbClr val="FFFF00"/>
                </a:solidFill>
              </a:rPr>
              <a:t>Engineer Root</a:t>
            </a:r>
            <a:endParaRPr lang="ko-KR" altLang="en-US" sz="1100" b="1" dirty="0">
              <a:solidFill>
                <a:srgbClr val="FFFF00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3014918" y="1996184"/>
            <a:ext cx="1115631" cy="36059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126000" rIns="36000" rtlCol="0" anchor="b"/>
          <a:lstStyle/>
          <a:p>
            <a:pPr algn="ctr">
              <a:lnSpc>
                <a:spcPts val="1500"/>
              </a:lnSpc>
            </a:pPr>
            <a:r>
              <a:rPr lang="en-US" altLang="ko-KR" sz="1100" b="1" dirty="0" smtClean="0">
                <a:solidFill>
                  <a:srgbClr val="FFFF00"/>
                </a:solidFill>
              </a:rPr>
              <a:t>Specialist Root</a:t>
            </a:r>
            <a:endParaRPr lang="ko-KR" altLang="en-US" sz="1100" b="1" dirty="0">
              <a:solidFill>
                <a:srgbClr val="FFFF00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247984" y="1996184"/>
            <a:ext cx="1115631" cy="36059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126000" rIns="36000" rtlCol="0" anchor="b"/>
          <a:lstStyle/>
          <a:p>
            <a:pPr algn="ctr">
              <a:lnSpc>
                <a:spcPts val="1500"/>
              </a:lnSpc>
            </a:pPr>
            <a:r>
              <a:rPr lang="en-US" altLang="ko-KR" sz="1100" b="1" dirty="0" smtClean="0">
                <a:solidFill>
                  <a:srgbClr val="FFFF00"/>
                </a:solidFill>
              </a:rPr>
              <a:t>Career Root</a:t>
            </a:r>
            <a:endParaRPr lang="ko-KR" altLang="en-US" sz="1100" b="1" dirty="0">
              <a:solidFill>
                <a:srgbClr val="FFFF00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481050" y="1996184"/>
            <a:ext cx="1115631" cy="36059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126000" rIns="36000" rtlCol="0" anchor="b"/>
          <a:lstStyle/>
          <a:p>
            <a:pPr algn="ctr">
              <a:lnSpc>
                <a:spcPts val="1500"/>
              </a:lnSpc>
            </a:pPr>
            <a:r>
              <a:rPr lang="en-US" altLang="ko-KR" sz="1100" b="1" dirty="0" smtClean="0">
                <a:solidFill>
                  <a:srgbClr val="FFFF00"/>
                </a:solidFill>
              </a:rPr>
              <a:t>Network Root</a:t>
            </a:r>
            <a:endParaRPr lang="ko-KR" altLang="en-US" sz="1100" b="1" dirty="0">
              <a:solidFill>
                <a:srgbClr val="FFFF00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1781852" y="1635587"/>
            <a:ext cx="4814830" cy="3090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0" name="TextBox 39"/>
          <p:cNvSpPr txBox="1"/>
          <p:nvPr/>
        </p:nvSpPr>
        <p:spPr>
          <a:xfrm>
            <a:off x="2634532" y="1614399"/>
            <a:ext cx="323691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Root Program for Students</a:t>
            </a:r>
            <a:r>
              <a:rPr lang="ko-KR" altLang="en-US" sz="1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ko-KR" altLang="en-US" sz="1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1" name="직선 연결선 40"/>
          <p:cNvCxnSpPr>
            <a:endCxn id="47" idx="0"/>
          </p:cNvCxnSpPr>
          <p:nvPr/>
        </p:nvCxnSpPr>
        <p:spPr>
          <a:xfrm>
            <a:off x="4189267" y="2644678"/>
            <a:ext cx="0" cy="329689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5422333" y="2644678"/>
            <a:ext cx="0" cy="329689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6655399" y="2644678"/>
            <a:ext cx="0" cy="329689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1723134" y="2644678"/>
            <a:ext cx="0" cy="329689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2956200" y="5529458"/>
            <a:ext cx="1233066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4189267" y="5632486"/>
            <a:ext cx="1233066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/>
          <p:cNvSpPr/>
          <p:nvPr/>
        </p:nvSpPr>
        <p:spPr>
          <a:xfrm>
            <a:off x="1723134" y="5941570"/>
            <a:ext cx="4932265" cy="41211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tx1"/>
              </a:solidFill>
            </a:endParaRPr>
          </a:p>
        </p:txBody>
      </p:sp>
      <p:cxnSp>
        <p:nvCxnSpPr>
          <p:cNvPr id="48" name="꺾인 연결선 47"/>
          <p:cNvCxnSpPr>
            <a:endCxn id="10" idx="1"/>
          </p:cNvCxnSpPr>
          <p:nvPr/>
        </p:nvCxnSpPr>
        <p:spPr>
          <a:xfrm>
            <a:off x="1240630" y="2866104"/>
            <a:ext cx="482504" cy="242199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꺾인 연결선 48"/>
          <p:cNvCxnSpPr>
            <a:stCxn id="26" idx="3"/>
            <a:endCxn id="9" idx="1"/>
          </p:cNvCxnSpPr>
          <p:nvPr/>
        </p:nvCxnSpPr>
        <p:spPr>
          <a:xfrm>
            <a:off x="1158032" y="3643235"/>
            <a:ext cx="565102" cy="366562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꺾인 연결선 49"/>
          <p:cNvCxnSpPr>
            <a:stCxn id="23" idx="3"/>
            <a:endCxn id="8" idx="1"/>
          </p:cNvCxnSpPr>
          <p:nvPr/>
        </p:nvCxnSpPr>
        <p:spPr>
          <a:xfrm>
            <a:off x="1027828" y="4541903"/>
            <a:ext cx="695307" cy="292117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꺾인 연결선 50"/>
          <p:cNvCxnSpPr>
            <a:stCxn id="20" idx="3"/>
            <a:endCxn id="5" idx="1"/>
          </p:cNvCxnSpPr>
          <p:nvPr/>
        </p:nvCxnSpPr>
        <p:spPr>
          <a:xfrm>
            <a:off x="1026064" y="5395632"/>
            <a:ext cx="697070" cy="185340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1079795" y="6147625"/>
            <a:ext cx="643339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3033" y="1614399"/>
            <a:ext cx="1140056" cy="6001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1100" b="1" dirty="0" smtClean="0"/>
              <a:t>Hierarchy of</a:t>
            </a:r>
          </a:p>
          <a:p>
            <a:pPr algn="ctr"/>
            <a:r>
              <a:rPr lang="en-US" altLang="ko-KR" sz="1100" b="1" dirty="0" smtClean="0"/>
              <a:t>Student </a:t>
            </a:r>
          </a:p>
          <a:p>
            <a:pPr algn="ctr"/>
            <a:r>
              <a:rPr lang="en-US" altLang="ko-KR" sz="1100" b="1" dirty="0" smtClean="0"/>
              <a:t>Root Program</a:t>
            </a:r>
            <a:endParaRPr lang="ko-KR" altLang="en-US" sz="11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37067" y="2299451"/>
            <a:ext cx="1162498" cy="2539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05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Expert(</a:t>
            </a:r>
            <a:r>
              <a:rPr lang="ko-KR" altLang="en-US" sz="105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졸업후</a:t>
            </a:r>
            <a:r>
              <a:rPr lang="en-US" altLang="ko-KR" sz="105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ko-KR" altLang="en-US" sz="105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5" name="꺾인 연결선 54"/>
          <p:cNvCxnSpPr/>
          <p:nvPr/>
        </p:nvCxnSpPr>
        <p:spPr>
          <a:xfrm flipV="1">
            <a:off x="1242855" y="2438622"/>
            <a:ext cx="487608" cy="227424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1723134" y="2365905"/>
            <a:ext cx="1233066" cy="3728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956200" y="2365905"/>
            <a:ext cx="1233066" cy="3728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189267" y="2365905"/>
            <a:ext cx="1233066" cy="3728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취업 후 관리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5422333" y="2365904"/>
            <a:ext cx="1233066" cy="3728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기업 지원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기업 인력 재교육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956200" y="3374329"/>
            <a:ext cx="1233066" cy="21551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학생동아리  </a:t>
            </a:r>
            <a:r>
              <a:rPr lang="en-US" altLang="ko-KR" sz="1000" dirty="0" smtClean="0">
                <a:solidFill>
                  <a:schemeClr val="tx1"/>
                </a:solidFill>
              </a:rPr>
              <a:t>GUILD </a:t>
            </a:r>
            <a:r>
              <a:rPr lang="ko-KR" altLang="en-US" sz="1000" dirty="0" smtClean="0">
                <a:solidFill>
                  <a:schemeClr val="tx1"/>
                </a:solidFill>
              </a:rPr>
              <a:t>운영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4138" indent="-84138"/>
            <a:r>
              <a:rPr lang="en-US" altLang="ko-KR" sz="900" dirty="0" smtClean="0">
                <a:solidFill>
                  <a:schemeClr val="tx1"/>
                </a:solidFill>
              </a:rPr>
              <a:t> - </a:t>
            </a:r>
            <a:r>
              <a:rPr lang="ko-KR" altLang="en-US" sz="900" dirty="0" smtClean="0">
                <a:solidFill>
                  <a:schemeClr val="tx1"/>
                </a:solidFill>
              </a:rPr>
              <a:t>뿌리산업별 </a:t>
            </a:r>
            <a:r>
              <a:rPr lang="en-US" altLang="ko-KR" sz="900" dirty="0" smtClean="0">
                <a:solidFill>
                  <a:schemeClr val="tx1"/>
                </a:solidFill>
              </a:rPr>
              <a:t>GUILD   </a:t>
            </a:r>
          </a:p>
          <a:p>
            <a:pPr marL="84138" indent="-84138"/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  </a:t>
            </a:r>
            <a:r>
              <a:rPr lang="ko-KR" altLang="en-US" sz="900" dirty="0" smtClean="0">
                <a:solidFill>
                  <a:schemeClr val="tx1"/>
                </a:solidFill>
              </a:rPr>
              <a:t>운영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pPr marL="84138" indent="-84138"/>
            <a:r>
              <a:rPr lang="en-US" altLang="ko-KR" sz="900" dirty="0" smtClean="0">
                <a:solidFill>
                  <a:schemeClr val="tx1"/>
                </a:solidFill>
              </a:rPr>
              <a:t> - </a:t>
            </a:r>
            <a:r>
              <a:rPr lang="ko-KR" altLang="en-US" sz="900" dirty="0" smtClean="0">
                <a:solidFill>
                  <a:schemeClr val="tx1"/>
                </a:solidFill>
              </a:rPr>
              <a:t>연구실 활성화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pPr marL="84138" indent="-84138"/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심화학습</a:t>
            </a:r>
            <a:r>
              <a:rPr lang="en-US" altLang="ko-KR" sz="900" dirty="0" smtClean="0">
                <a:solidFill>
                  <a:schemeClr val="tx1"/>
                </a:solidFill>
              </a:rPr>
              <a:t>/</a:t>
            </a:r>
            <a:r>
              <a:rPr lang="ko-KR" altLang="en-US" sz="900" dirty="0" smtClean="0">
                <a:solidFill>
                  <a:schemeClr val="tx1"/>
                </a:solidFill>
              </a:rPr>
              <a:t>연구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pPr marL="84138" indent="-84138"/>
            <a:endParaRPr lang="en-US" altLang="ko-KR" sz="1000" dirty="0">
              <a:solidFill>
                <a:schemeClr val="tx1"/>
              </a:solidFill>
            </a:endParaRPr>
          </a:p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글로벌엔지니어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 smtClean="0">
                <a:solidFill>
                  <a:schemeClr val="tx1"/>
                </a:solidFill>
              </a:rPr>
              <a:t> 교육 프로그램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- </a:t>
            </a:r>
            <a:r>
              <a:rPr lang="ko-KR" altLang="en-US" sz="1000" dirty="0" smtClean="0">
                <a:solidFill>
                  <a:schemeClr val="tx1"/>
                </a:solidFill>
              </a:rPr>
              <a:t>기초과목 </a:t>
            </a:r>
            <a:r>
              <a:rPr lang="ko-KR" altLang="en-US" sz="1000" dirty="0">
                <a:solidFill>
                  <a:schemeClr val="tx1"/>
                </a:solidFill>
              </a:rPr>
              <a:t>및 </a:t>
            </a:r>
            <a:r>
              <a:rPr lang="ko-KR" altLang="en-US" sz="1000" dirty="0" smtClean="0">
                <a:solidFill>
                  <a:schemeClr val="tx1"/>
                </a:solidFill>
              </a:rPr>
              <a:t>소양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- </a:t>
            </a:r>
            <a:r>
              <a:rPr lang="ko-KR" altLang="en-US" sz="1000" dirty="0" smtClean="0">
                <a:solidFill>
                  <a:schemeClr val="tx1"/>
                </a:solidFill>
              </a:rPr>
              <a:t>인성교육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</a:rPr>
              <a:t>- </a:t>
            </a:r>
            <a:r>
              <a:rPr lang="ko-KR" altLang="en-US" sz="1000" dirty="0" smtClean="0">
                <a:solidFill>
                  <a:schemeClr val="tx1"/>
                </a:solidFill>
              </a:rPr>
              <a:t>외국어 교육</a:t>
            </a:r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dirty="0" smtClean="0">
                <a:solidFill>
                  <a:schemeClr val="tx1"/>
                </a:solidFill>
              </a:rPr>
              <a:t> 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5422333" y="3583830"/>
            <a:ext cx="1233066" cy="9272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189267" y="4451893"/>
            <a:ext cx="1233066" cy="768481"/>
          </a:xfrm>
          <a:prstGeom prst="rect">
            <a:avLst/>
          </a:prstGeom>
          <a:solidFill>
            <a:srgbClr val="FF999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422333" y="4449243"/>
            <a:ext cx="1233066" cy="978765"/>
          </a:xfrm>
          <a:prstGeom prst="rect">
            <a:avLst/>
          </a:prstGeom>
          <a:solidFill>
            <a:srgbClr val="FF9999"/>
          </a:solidFill>
          <a:ln w="31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4189267" y="5220374"/>
            <a:ext cx="1233066" cy="721195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맞춤</a:t>
            </a:r>
            <a:r>
              <a:rPr lang="ko-KR" altLang="en-US" sz="1000" dirty="0">
                <a:solidFill>
                  <a:schemeClr val="tx1"/>
                </a:solidFill>
              </a:rPr>
              <a:t>형</a:t>
            </a:r>
            <a:r>
              <a:rPr lang="ko-KR" altLang="en-US" sz="1000" dirty="0" smtClean="0">
                <a:solidFill>
                  <a:schemeClr val="tx1"/>
                </a:solidFill>
              </a:rPr>
              <a:t> 학생관리</a:t>
            </a:r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900" dirty="0" smtClean="0">
                <a:solidFill>
                  <a:schemeClr val="tx1"/>
                </a:solidFill>
              </a:rPr>
              <a:t> - 365 </a:t>
            </a:r>
            <a:r>
              <a:rPr lang="ko-KR" altLang="en-US" sz="900" dirty="0" smtClean="0">
                <a:solidFill>
                  <a:schemeClr val="tx1"/>
                </a:solidFill>
              </a:rPr>
              <a:t>상담실 운영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개인역량관리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취업상담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65" name="직선 연결선 64"/>
          <p:cNvCxnSpPr/>
          <p:nvPr/>
        </p:nvCxnSpPr>
        <p:spPr>
          <a:xfrm>
            <a:off x="2956200" y="2644678"/>
            <a:ext cx="0" cy="329689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직사각형 65"/>
          <p:cNvSpPr/>
          <p:nvPr/>
        </p:nvSpPr>
        <p:spPr>
          <a:xfrm>
            <a:off x="4189267" y="3578205"/>
            <a:ext cx="1233066" cy="8736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취업역량강화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기업리포터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견학 및 단기연수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취업박람회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진로탐색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723134" y="5941571"/>
            <a:ext cx="1233066" cy="41211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956200" y="5941571"/>
            <a:ext cx="1233066" cy="41211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ko-KR" altLang="en-US" sz="1000">
              <a:solidFill>
                <a:schemeClr val="tx1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189267" y="5941570"/>
            <a:ext cx="1233066" cy="41211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err="1" smtClean="0">
                <a:solidFill>
                  <a:schemeClr val="tx1"/>
                </a:solidFill>
              </a:rPr>
              <a:t>특성화사업설명회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뿌리산업체험캠</a:t>
            </a:r>
            <a:r>
              <a:rPr lang="ko-KR" altLang="en-US" sz="1000" dirty="0">
                <a:solidFill>
                  <a:schemeClr val="tx1"/>
                </a:solidFill>
              </a:rPr>
              <a:t>프</a:t>
            </a:r>
          </a:p>
        </p:txBody>
      </p:sp>
      <p:sp>
        <p:nvSpPr>
          <p:cNvPr id="70" name="직사각형 69"/>
          <p:cNvSpPr/>
          <p:nvPr/>
        </p:nvSpPr>
        <p:spPr>
          <a:xfrm>
            <a:off x="5422333" y="5787028"/>
            <a:ext cx="1233066" cy="56665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84138" indent="-84138">
              <a:buFont typeface="Arial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입학자원 관리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고교생 초청캠프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전문대 연계교육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</a:rPr>
              <a:t>- </a:t>
            </a:r>
            <a:r>
              <a:rPr lang="ko-KR" altLang="en-US" sz="900" dirty="0" smtClean="0">
                <a:solidFill>
                  <a:schemeClr val="tx1"/>
                </a:solidFill>
              </a:rPr>
              <a:t>우수 학생선발 연계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1723134" y="2365905"/>
            <a:ext cx="4932265" cy="3987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cxnSp>
        <p:nvCxnSpPr>
          <p:cNvPr id="72" name="직선 연결선 71"/>
          <p:cNvCxnSpPr/>
          <p:nvPr/>
        </p:nvCxnSpPr>
        <p:spPr>
          <a:xfrm>
            <a:off x="2956200" y="2365904"/>
            <a:ext cx="0" cy="3964417"/>
          </a:xfrm>
          <a:prstGeom prst="line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4189267" y="2365904"/>
            <a:ext cx="994" cy="3964417"/>
          </a:xfrm>
          <a:prstGeom prst="line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5422333" y="2377585"/>
            <a:ext cx="0" cy="3964417"/>
          </a:xfrm>
          <a:prstGeom prst="line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위로 굽은 화살표 74"/>
          <p:cNvSpPr/>
          <p:nvPr/>
        </p:nvSpPr>
        <p:spPr>
          <a:xfrm>
            <a:off x="5270823" y="2711902"/>
            <a:ext cx="214446" cy="2526878"/>
          </a:xfrm>
          <a:prstGeom prst="bentUpArrow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76" name="위로 굽은 화살표 75"/>
          <p:cNvSpPr/>
          <p:nvPr/>
        </p:nvSpPr>
        <p:spPr>
          <a:xfrm>
            <a:off x="5100663" y="2981925"/>
            <a:ext cx="214446" cy="844591"/>
          </a:xfrm>
          <a:prstGeom prst="bentUp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77" name="위로 굽은 화살표 76"/>
          <p:cNvSpPr/>
          <p:nvPr/>
        </p:nvSpPr>
        <p:spPr>
          <a:xfrm>
            <a:off x="3948015" y="2796524"/>
            <a:ext cx="205326" cy="1107967"/>
          </a:xfrm>
          <a:prstGeom prst="bentUpArrow">
            <a:avLst/>
          </a:prstGeom>
          <a:solidFill>
            <a:schemeClr val="accent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7506903" y="2367488"/>
            <a:ext cx="1241656" cy="36059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126000" rIns="36000" rtlCol="0" anchor="b"/>
          <a:lstStyle/>
          <a:p>
            <a:pPr algn="ctr">
              <a:lnSpc>
                <a:spcPts val="1500"/>
              </a:lnSpc>
            </a:pPr>
            <a:r>
              <a:rPr lang="ko-KR" altLang="en-US" sz="1100" b="1" dirty="0" smtClean="0">
                <a:solidFill>
                  <a:srgbClr val="FFFF00"/>
                </a:solidFill>
              </a:rPr>
              <a:t>인프라 지원</a:t>
            </a:r>
            <a:endParaRPr lang="ko-KR" altLang="en-US" sz="1100" b="1" dirty="0">
              <a:solidFill>
                <a:srgbClr val="FFFF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43890" y="2720719"/>
            <a:ext cx="1367682" cy="864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tIns="108000" bIns="108000" rtlCol="0" anchor="ctr">
            <a:spAutoFit/>
          </a:bodyPr>
          <a:lstStyle/>
          <a:p>
            <a:pPr marL="104775" indent="-104775">
              <a:buFont typeface="Arial" pitchFamily="34" charset="0"/>
              <a:buChar char="•"/>
            </a:pPr>
            <a:r>
              <a:rPr lang="ko-KR" altLang="en-US" sz="1050" dirty="0" err="1" smtClean="0"/>
              <a:t>기술나눔스튜디오</a:t>
            </a:r>
            <a:endParaRPr lang="en-US" altLang="ko-KR" sz="1050" dirty="0" smtClean="0"/>
          </a:p>
          <a:p>
            <a:pPr marL="104775" indent="-104775">
              <a:buFont typeface="Arial" pitchFamily="34" charset="0"/>
              <a:buChar char="•"/>
            </a:pPr>
            <a:r>
              <a:rPr lang="ko-KR" altLang="en-US" sz="1050" dirty="0" smtClean="0"/>
              <a:t>실험실습실 개선</a:t>
            </a:r>
            <a:endParaRPr lang="en-US" altLang="ko-KR" sz="1050" dirty="0" smtClean="0"/>
          </a:p>
          <a:p>
            <a:pPr marL="104775" indent="-104775">
              <a:buFont typeface="Arial" pitchFamily="34" charset="0"/>
              <a:buChar char="•"/>
            </a:pPr>
            <a:r>
              <a:rPr lang="en-US" altLang="ko-KR" sz="1050" dirty="0" err="1" smtClean="0"/>
              <a:t>ESCNet</a:t>
            </a:r>
            <a:endParaRPr lang="en-US" altLang="ko-KR" sz="1050" dirty="0" smtClean="0"/>
          </a:p>
          <a:p>
            <a:pPr marL="104775" indent="-104775">
              <a:buFont typeface="Arial" pitchFamily="34" charset="0"/>
              <a:buChar char="•"/>
            </a:pPr>
            <a:r>
              <a:rPr lang="ko-KR" altLang="en-US" sz="1050" dirty="0" err="1" smtClean="0"/>
              <a:t>열린학습실</a:t>
            </a:r>
            <a:endParaRPr lang="ko-KR" altLang="en-US" sz="1050" dirty="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7506903" y="3670635"/>
            <a:ext cx="1241656" cy="36059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126000" rIns="36000" rtlCol="0" anchor="b"/>
          <a:lstStyle/>
          <a:p>
            <a:pPr algn="ctr">
              <a:lnSpc>
                <a:spcPts val="1500"/>
              </a:lnSpc>
            </a:pPr>
            <a:r>
              <a:rPr lang="ko-KR" altLang="en-US" sz="1100" b="1" dirty="0" smtClean="0">
                <a:solidFill>
                  <a:srgbClr val="FFFF00"/>
                </a:solidFill>
              </a:rPr>
              <a:t>인</a:t>
            </a:r>
            <a:r>
              <a:rPr lang="ko-KR" altLang="en-US" sz="1100" b="1" dirty="0">
                <a:solidFill>
                  <a:srgbClr val="FFFF00"/>
                </a:solidFill>
              </a:rPr>
              <a:t>력</a:t>
            </a:r>
            <a:r>
              <a:rPr lang="ko-KR" altLang="en-US" sz="1100" b="1" dirty="0" smtClean="0">
                <a:solidFill>
                  <a:srgbClr val="FFFF00"/>
                </a:solidFill>
              </a:rPr>
              <a:t> 지원</a:t>
            </a:r>
            <a:endParaRPr lang="ko-KR" altLang="en-US" sz="1100" b="1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43890" y="4018630"/>
            <a:ext cx="1367682" cy="702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tIns="108000" bIns="108000" rtlCol="0" anchor="ctr">
            <a:spAutoFit/>
          </a:bodyPr>
          <a:lstStyle/>
          <a:p>
            <a:pPr marL="104775" indent="-104775">
              <a:buFont typeface="Arial" pitchFamily="34" charset="0"/>
              <a:buChar char="•"/>
            </a:pPr>
            <a:r>
              <a:rPr lang="ko-KR" altLang="en-US" sz="1050" dirty="0" smtClean="0"/>
              <a:t>교원 충원</a:t>
            </a:r>
            <a:endParaRPr lang="en-US" altLang="ko-KR" sz="1050" dirty="0" smtClean="0"/>
          </a:p>
          <a:p>
            <a:pPr marL="104775" indent="-104775">
              <a:buFont typeface="Arial" pitchFamily="34" charset="0"/>
              <a:buChar char="•"/>
            </a:pPr>
            <a:r>
              <a:rPr lang="en-US" altLang="ko-KR" sz="1050" dirty="0" smtClean="0"/>
              <a:t>ESCN </a:t>
            </a:r>
            <a:r>
              <a:rPr lang="ko-KR" altLang="en-US" sz="1050" dirty="0" smtClean="0"/>
              <a:t>매니저</a:t>
            </a:r>
            <a:endParaRPr lang="en-US" altLang="ko-KR" sz="1050" dirty="0" smtClean="0"/>
          </a:p>
          <a:p>
            <a:pPr marL="104775" indent="-104775">
              <a:buFont typeface="Arial" pitchFamily="34" charset="0"/>
              <a:buChar char="•"/>
            </a:pPr>
            <a:r>
              <a:rPr lang="ko-KR" altLang="en-US" sz="1050" dirty="0" smtClean="0"/>
              <a:t>직원 및 조교</a:t>
            </a:r>
            <a:endParaRPr lang="ko-KR" altLang="en-US" sz="1050" dirty="0"/>
          </a:p>
        </p:txBody>
      </p:sp>
      <p:sp>
        <p:nvSpPr>
          <p:cNvPr id="82" name="모서리가 둥근 직사각형 81"/>
          <p:cNvSpPr/>
          <p:nvPr/>
        </p:nvSpPr>
        <p:spPr>
          <a:xfrm>
            <a:off x="7506903" y="4850747"/>
            <a:ext cx="1241656" cy="36059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126000" rIns="36000" rtlCol="0" anchor="b"/>
          <a:lstStyle/>
          <a:p>
            <a:pPr algn="ctr">
              <a:lnSpc>
                <a:spcPts val="1500"/>
              </a:lnSpc>
            </a:pPr>
            <a:r>
              <a:rPr lang="ko-KR" altLang="en-US" sz="1100" b="1" dirty="0" smtClean="0">
                <a:solidFill>
                  <a:srgbClr val="FFFF00"/>
                </a:solidFill>
              </a:rPr>
              <a:t>행</a:t>
            </a:r>
            <a:r>
              <a:rPr lang="en-US" altLang="ko-KR" sz="1100" b="1" dirty="0" smtClean="0">
                <a:solidFill>
                  <a:srgbClr val="FFFF00"/>
                </a:solidFill>
              </a:rPr>
              <a:t>·</a:t>
            </a:r>
            <a:r>
              <a:rPr lang="ko-KR" altLang="en-US" sz="1100" b="1" dirty="0" smtClean="0">
                <a:solidFill>
                  <a:srgbClr val="FFFF00"/>
                </a:solidFill>
              </a:rPr>
              <a:t>재정</a:t>
            </a:r>
            <a:r>
              <a:rPr lang="en-US" altLang="ko-KR" sz="1100" b="1" dirty="0" smtClean="0">
                <a:solidFill>
                  <a:srgbClr val="FFFF00"/>
                </a:solidFill>
              </a:rPr>
              <a:t>/</a:t>
            </a:r>
            <a:r>
              <a:rPr lang="ko-KR" altLang="en-US" sz="1100" b="1" dirty="0" smtClean="0">
                <a:solidFill>
                  <a:srgbClr val="FFFF00"/>
                </a:solidFill>
              </a:rPr>
              <a:t>학습 지원</a:t>
            </a:r>
            <a:endParaRPr lang="ko-KR" altLang="en-US" sz="1100" b="1" dirty="0">
              <a:solidFill>
                <a:srgbClr val="FFFF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43890" y="5205454"/>
            <a:ext cx="1367682" cy="864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tIns="108000" bIns="108000" rtlCol="0" anchor="ctr">
            <a:spAutoFit/>
          </a:bodyPr>
          <a:lstStyle/>
          <a:p>
            <a:pPr marL="104775" indent="-104775">
              <a:buFont typeface="Arial" pitchFamily="34" charset="0"/>
              <a:buChar char="•"/>
            </a:pPr>
            <a:r>
              <a:rPr lang="ko-KR" altLang="en-US" sz="1050" dirty="0" smtClean="0"/>
              <a:t>학습부진학생지원</a:t>
            </a:r>
            <a:endParaRPr lang="en-US" altLang="ko-KR" sz="1050" dirty="0" smtClean="0"/>
          </a:p>
          <a:p>
            <a:pPr marL="104775" indent="-104775">
              <a:buFont typeface="Arial" pitchFamily="34" charset="0"/>
              <a:buChar char="•"/>
            </a:pPr>
            <a:r>
              <a:rPr lang="ko-KR" altLang="en-US" sz="1050" dirty="0" smtClean="0"/>
              <a:t>학습지원프로그램</a:t>
            </a:r>
            <a:endParaRPr lang="en-US" altLang="ko-KR" sz="1050" dirty="0" smtClean="0"/>
          </a:p>
          <a:p>
            <a:pPr marL="104775" indent="-104775">
              <a:buFont typeface="Arial" pitchFamily="34" charset="0"/>
              <a:buChar char="•"/>
            </a:pPr>
            <a:r>
              <a:rPr lang="ko-KR" altLang="en-US" sz="1050" dirty="0" err="1" smtClean="0"/>
              <a:t>마일리지제도</a:t>
            </a:r>
            <a:endParaRPr lang="en-US" altLang="ko-KR" sz="1050" dirty="0" smtClean="0"/>
          </a:p>
          <a:p>
            <a:pPr marL="104775" indent="-104775">
              <a:buFont typeface="Arial" pitchFamily="34" charset="0"/>
              <a:buChar char="•"/>
            </a:pPr>
            <a:r>
              <a:rPr lang="ko-KR" altLang="en-US" sz="1050" dirty="0" smtClean="0"/>
              <a:t>장학금지원</a:t>
            </a:r>
            <a:endParaRPr lang="en-US" altLang="ko-KR" sz="1050" dirty="0" smtClean="0"/>
          </a:p>
        </p:txBody>
      </p:sp>
      <p:cxnSp>
        <p:nvCxnSpPr>
          <p:cNvPr id="84" name="직선 연결선 83"/>
          <p:cNvCxnSpPr/>
          <p:nvPr/>
        </p:nvCxnSpPr>
        <p:spPr>
          <a:xfrm>
            <a:off x="6664400" y="2752363"/>
            <a:ext cx="3600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6664400" y="5953990"/>
            <a:ext cx="3600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 flipV="1">
            <a:off x="6880424" y="2752363"/>
            <a:ext cx="0" cy="318920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왼쪽 화살표 86"/>
          <p:cNvSpPr/>
          <p:nvPr/>
        </p:nvSpPr>
        <p:spPr>
          <a:xfrm>
            <a:off x="6880425" y="3472776"/>
            <a:ext cx="563466" cy="1745531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4165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85785" y="2500306"/>
            <a:ext cx="7659739" cy="1071570"/>
            <a:chOff x="785785" y="2500306"/>
            <a:chExt cx="7659739" cy="107157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" name="모서리가 둥근 직사각형 2"/>
            <p:cNvSpPr/>
            <p:nvPr/>
          </p:nvSpPr>
          <p:spPr>
            <a:xfrm>
              <a:off x="785786" y="2500306"/>
              <a:ext cx="7659738" cy="107157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rgbClr val="9BBB59">
                    <a:lumMod val="75000"/>
                    <a:shade val="30000"/>
                    <a:satMod val="115000"/>
                  </a:srgbClr>
                </a:gs>
                <a:gs pos="50000">
                  <a:srgbClr val="9BBB59">
                    <a:lumMod val="75000"/>
                    <a:shade val="67500"/>
                    <a:satMod val="115000"/>
                  </a:srgbClr>
                </a:gs>
                <a:gs pos="100000">
                  <a:srgbClr val="9BBB59">
                    <a:lumMod val="75000"/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88900" dist="38100" dir="2700000" algn="tl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4" name="순서도: 지연 3"/>
            <p:cNvSpPr/>
            <p:nvPr/>
          </p:nvSpPr>
          <p:spPr>
            <a:xfrm flipH="1">
              <a:off x="785785" y="2500307"/>
              <a:ext cx="954763" cy="1071569"/>
            </a:xfrm>
            <a:prstGeom prst="flowChartDelay">
              <a:avLst/>
            </a:prstGeom>
            <a:solidFill>
              <a:srgbClr val="9BBB5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871527" y="2582897"/>
              <a:ext cx="7502259" cy="917541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ysClr val="window" lastClr="FFFFFF">
                  <a:alpha val="57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1531460" y="2570224"/>
              <a:ext cx="6346921" cy="998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0" i="0" u="none" strike="noStrike" kern="1200" cap="none" spc="0" normalizeH="0" baseline="0" noProof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휴먼엑스포" pitchFamily="18" charset="-127"/>
                  <a:ea typeface="휴먼엑스포" pitchFamily="18" charset="-127"/>
                  <a:cs typeface="Arial" pitchFamily="34" charset="0"/>
                </a:rPr>
                <a:t>학생 참여 프로그램</a:t>
              </a:r>
              <a:endParaRPr kumimoji="0" lang="en-US" altLang="ko-KR" sz="3600" b="0" i="0" u="none" strike="noStrike" kern="120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엑스포" pitchFamily="18" charset="-127"/>
                <a:ea typeface="휴먼엑스포" pitchFamily="18" charset="-127"/>
                <a:cs typeface="Arial" pitchFamily="34" charset="0"/>
              </a:endParaRPr>
            </a:p>
          </p:txBody>
        </p:sp>
        <p:sp>
          <p:nvSpPr>
            <p:cNvPr id="7" name="제목 45"/>
            <p:cNvSpPr txBox="1">
              <a:spLocks/>
            </p:cNvSpPr>
            <p:nvPr/>
          </p:nvSpPr>
          <p:spPr>
            <a:xfrm>
              <a:off x="1030403" y="2592709"/>
              <a:ext cx="684077" cy="907729"/>
            </a:xfrm>
            <a:prstGeom prst="rect">
              <a:avLst/>
            </a:prstGeom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0" i="0" u="none" strike="noStrike" kern="1200" cap="none" spc="0" normalizeH="0" baseline="0" noProof="0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1</a:t>
              </a:r>
              <a:endParaRPr kumimoji="0" lang="ko-KR" altLang="en-US" sz="4400" b="0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7565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오더메이드 교육 프로그램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23528" y="1440060"/>
            <a:ext cx="8515672" cy="52117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6789" y="1444889"/>
            <a:ext cx="6756340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대상 학생 </a:t>
            </a:r>
            <a:endParaRPr lang="en-US" altLang="ko-KR" sz="1600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- 2014 : 4</a:t>
            </a:r>
            <a:r>
              <a:rPr lang="ko-KR" altLang="en-US" sz="1600" dirty="0" smtClean="0">
                <a:latin typeface="+mn-ea"/>
              </a:rPr>
              <a:t>학년 </a:t>
            </a:r>
            <a:r>
              <a:rPr lang="en-US" altLang="ko-KR" sz="1600" dirty="0" smtClean="0">
                <a:latin typeface="+mn-ea"/>
              </a:rPr>
              <a:t>2</a:t>
            </a:r>
            <a:r>
              <a:rPr lang="ko-KR" altLang="en-US" sz="1600" dirty="0" smtClean="0">
                <a:latin typeface="+mn-ea"/>
              </a:rPr>
              <a:t>학기 </a:t>
            </a:r>
            <a:r>
              <a:rPr lang="en-US" altLang="ko-KR" sz="1600" dirty="0" smtClean="0">
                <a:latin typeface="+mn-ea"/>
              </a:rPr>
              <a:t>(3</a:t>
            </a:r>
            <a:r>
              <a:rPr lang="ko-KR" altLang="en-US" sz="1600" dirty="0" smtClean="0">
                <a:latin typeface="+mn-ea"/>
              </a:rPr>
              <a:t>팀</a:t>
            </a:r>
            <a:r>
              <a:rPr lang="en-US" altLang="ko-KR" sz="1600" dirty="0" smtClean="0">
                <a:latin typeface="+mn-ea"/>
              </a:rPr>
              <a:t>/6</a:t>
            </a:r>
            <a:r>
              <a:rPr lang="ko-KR" altLang="en-US" sz="1600" dirty="0" smtClean="0">
                <a:latin typeface="+mn-ea"/>
              </a:rPr>
              <a:t>명</a:t>
            </a:r>
            <a:r>
              <a:rPr lang="en-US" altLang="ko-KR" sz="1600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- 2015 ~ : 4</a:t>
            </a:r>
            <a:r>
              <a:rPr lang="ko-KR" altLang="en-US" sz="1600" dirty="0" smtClean="0">
                <a:latin typeface="+mn-ea"/>
              </a:rPr>
              <a:t>학년 </a:t>
            </a:r>
            <a:r>
              <a:rPr lang="en-US" altLang="ko-KR" sz="1600" dirty="0" smtClean="0">
                <a:latin typeface="+mn-ea"/>
              </a:rPr>
              <a:t>1</a:t>
            </a:r>
            <a:r>
              <a:rPr lang="ko-KR" altLang="en-US" sz="1600" smtClean="0">
                <a:latin typeface="+mn-ea"/>
              </a:rPr>
              <a:t>학기 </a:t>
            </a:r>
            <a:endParaRPr lang="en-US" altLang="ko-KR" sz="160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>
                <a:latin typeface="+mn-ea"/>
              </a:rPr>
              <a:t> </a:t>
            </a:r>
            <a:r>
              <a:rPr lang="en-US" altLang="ko-KR" sz="1600" smtClean="0">
                <a:latin typeface="+mn-ea"/>
              </a:rPr>
              <a:t>            (</a:t>
            </a:r>
            <a:r>
              <a:rPr lang="ko-KR" altLang="en-US" sz="1600" smtClean="0">
                <a:latin typeface="+mn-ea"/>
              </a:rPr>
              <a:t>점진적으로 증가</a:t>
            </a:r>
            <a:r>
              <a:rPr lang="en-US" altLang="ko-KR" sz="1600">
                <a:latin typeface="+mn-ea"/>
              </a:rPr>
              <a:t> </a:t>
            </a:r>
            <a:r>
              <a:rPr lang="ko-KR" altLang="en-US" sz="1600" smtClean="0">
                <a:latin typeface="+mn-ea"/>
              </a:rPr>
              <a:t>예정</a:t>
            </a:r>
            <a:r>
              <a:rPr lang="en-US" altLang="ko-KR" sz="1600" smtClean="0">
                <a:latin typeface="+mn-ea"/>
              </a:rPr>
              <a:t>)</a:t>
            </a: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sz="1600" b="1" smtClean="0">
                <a:solidFill>
                  <a:srgbClr val="C00000"/>
                </a:solidFill>
                <a:latin typeface="+mn-ea"/>
              </a:rPr>
              <a:t>내용</a:t>
            </a:r>
            <a:endParaRPr lang="en-US" altLang="ko-KR" sz="1600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- </a:t>
            </a:r>
            <a:r>
              <a:rPr lang="ko-KR" altLang="en-US" sz="1600" dirty="0" smtClean="0">
                <a:latin typeface="+mn-ea"/>
              </a:rPr>
              <a:t>취업 연계를 전제로 한 학생 실무 교육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- 1</a:t>
            </a:r>
            <a:r>
              <a:rPr lang="ko-KR" altLang="en-US" sz="1600" dirty="0" smtClean="0">
                <a:latin typeface="+mn-ea"/>
              </a:rPr>
              <a:t>기업 </a:t>
            </a:r>
            <a:r>
              <a:rPr lang="en-US" altLang="ko-KR" sz="1600" dirty="0" smtClean="0">
                <a:latin typeface="+mn-ea"/>
              </a:rPr>
              <a:t>2</a:t>
            </a:r>
            <a:r>
              <a:rPr lang="ko-KR" altLang="en-US" sz="1600" dirty="0" smtClean="0">
                <a:latin typeface="+mn-ea"/>
              </a:rPr>
              <a:t>인 구성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지도교수 및 지도사원 선정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</a:t>
            </a:r>
            <a:r>
              <a:rPr lang="ko-KR" altLang="en-US" sz="1600" dirty="0" smtClean="0">
                <a:latin typeface="+mn-ea"/>
              </a:rPr>
              <a:t>기업이 필요로 하는 교육을 교내 및 회사에서 실시함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</a:t>
            </a:r>
            <a:r>
              <a:rPr lang="ko-KR" altLang="en-US" sz="1600" dirty="0" err="1" smtClean="0">
                <a:latin typeface="+mn-ea"/>
              </a:rPr>
              <a:t>팀별</a:t>
            </a:r>
            <a:r>
              <a:rPr lang="ko-KR" altLang="en-US" sz="1600" dirty="0" smtClean="0">
                <a:latin typeface="+mn-ea"/>
              </a:rPr>
              <a:t> 주제연구 실시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- 3</a:t>
            </a:r>
            <a:r>
              <a:rPr lang="ko-KR" altLang="en-US" sz="1600" dirty="0" smtClean="0">
                <a:latin typeface="+mn-ea"/>
              </a:rPr>
              <a:t>학점 교과목화 하여 진행 예정 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주 </a:t>
            </a:r>
            <a:r>
              <a:rPr lang="en-US" altLang="ko-KR" sz="1600" dirty="0" smtClean="0">
                <a:latin typeface="+mn-ea"/>
              </a:rPr>
              <a:t>1</a:t>
            </a:r>
            <a:r>
              <a:rPr lang="ko-KR" altLang="en-US" sz="1600" dirty="0" smtClean="0">
                <a:latin typeface="+mn-ea"/>
              </a:rPr>
              <a:t>일 이상 기업에서 근무</a:t>
            </a:r>
            <a:r>
              <a:rPr lang="en-US" altLang="ko-KR" sz="1600" dirty="0" smtClean="0">
                <a:latin typeface="+mn-ea"/>
              </a:rPr>
              <a:t>)</a:t>
            </a:r>
            <a:endParaRPr lang="en-US" altLang="ko-KR" sz="1600" dirty="0"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지원 내용</a:t>
            </a:r>
            <a:endParaRPr lang="en-US" altLang="ko-KR" sz="1600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</a:t>
            </a:r>
            <a:r>
              <a:rPr lang="ko-KR" altLang="en-US" sz="1600" dirty="0" err="1" smtClean="0">
                <a:latin typeface="+mn-ea"/>
              </a:rPr>
              <a:t>팀별</a:t>
            </a:r>
            <a:r>
              <a:rPr lang="ko-KR" altLang="en-US" sz="1600" dirty="0" smtClean="0">
                <a:latin typeface="+mn-ea"/>
              </a:rPr>
              <a:t> 주제 연구비 </a:t>
            </a:r>
            <a:r>
              <a:rPr lang="en-US" altLang="ko-KR" sz="1600" dirty="0" smtClean="0">
                <a:latin typeface="+mn-ea"/>
              </a:rPr>
              <a:t>: 5,000</a:t>
            </a:r>
            <a:r>
              <a:rPr lang="ko-KR" altLang="en-US" sz="1600" dirty="0" smtClean="0">
                <a:latin typeface="+mn-ea"/>
              </a:rPr>
              <a:t>천원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학생 </a:t>
            </a:r>
            <a:r>
              <a:rPr lang="ko-KR" altLang="en-US" sz="1600" dirty="0" err="1" smtClean="0">
                <a:latin typeface="+mn-ea"/>
              </a:rPr>
              <a:t>일비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: 500</a:t>
            </a:r>
            <a:r>
              <a:rPr lang="ko-KR" altLang="en-US" sz="1600" dirty="0" smtClean="0">
                <a:latin typeface="+mn-ea"/>
              </a:rPr>
              <a:t>천원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인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</a:t>
            </a:r>
            <a:r>
              <a:rPr lang="ko-KR" altLang="en-US" sz="1600" dirty="0" smtClean="0">
                <a:latin typeface="+mn-ea"/>
              </a:rPr>
              <a:t>기업 지도사원 수당 </a:t>
            </a:r>
            <a:r>
              <a:rPr lang="en-US" altLang="ko-KR" sz="1600" dirty="0" smtClean="0">
                <a:latin typeface="+mn-ea"/>
              </a:rPr>
              <a:t>: 1,000 </a:t>
            </a:r>
            <a:r>
              <a:rPr lang="ko-KR" altLang="en-US" sz="1600" dirty="0" smtClean="0">
                <a:latin typeface="+mn-ea"/>
              </a:rPr>
              <a:t>천원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인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 </a:t>
            </a:r>
            <a:r>
              <a:rPr lang="ko-KR" altLang="en-US" sz="1600" dirty="0" err="1" smtClean="0">
                <a:latin typeface="+mn-ea"/>
              </a:rPr>
              <a:t>우수성과팀</a:t>
            </a:r>
            <a:r>
              <a:rPr lang="ko-KR" altLang="en-US" sz="1600" dirty="0" smtClean="0">
                <a:latin typeface="+mn-ea"/>
              </a:rPr>
              <a:t> 해외 연수</a:t>
            </a:r>
            <a:r>
              <a:rPr lang="en-US" altLang="ko-KR" sz="1600" dirty="0" smtClean="0">
                <a:latin typeface="+mn-ea"/>
              </a:rPr>
              <a:t>(</a:t>
            </a:r>
            <a:r>
              <a:rPr lang="ko-KR" altLang="en-US" sz="1600" dirty="0" smtClean="0">
                <a:latin typeface="+mn-ea"/>
              </a:rPr>
              <a:t>유럽 등</a:t>
            </a:r>
            <a:r>
              <a:rPr lang="en-US" altLang="ko-KR" sz="1600" dirty="0" smtClean="0">
                <a:latin typeface="+mn-ea"/>
              </a:rPr>
              <a:t>)</a:t>
            </a:r>
            <a:endParaRPr lang="ko-KR" altLang="en-US" sz="16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3" name="_x57677136" descr="EMB00000c383f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1832" y="1555903"/>
            <a:ext cx="4871806" cy="16951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학생 동아리 </a:t>
            </a:r>
            <a:r>
              <a:rPr lang="en-US" altLang="ko-KR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GUILD - 1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1413165"/>
            <a:ext cx="8515672" cy="52117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911" y="1727201"/>
            <a:ext cx="7389424" cy="438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45150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학생 동아리 </a:t>
            </a:r>
            <a:r>
              <a:rPr lang="en-US" altLang="ko-KR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GUILD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- 2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1413165"/>
            <a:ext cx="8515672" cy="52117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789" y="1417994"/>
            <a:ext cx="8145870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대상 학생 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- 1 ~ 4 </a:t>
            </a:r>
            <a:r>
              <a:rPr lang="ko-KR" altLang="en-US" sz="1700" dirty="0" smtClean="0">
                <a:latin typeface="+mn-ea"/>
              </a:rPr>
              <a:t>학년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전체 학생</a:t>
            </a:r>
            <a:endParaRPr lang="en-US" altLang="ko-KR" sz="1700" dirty="0" smtClean="0"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내용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  - </a:t>
            </a:r>
            <a:r>
              <a:rPr lang="ko-KR" altLang="en-US" sz="1700" dirty="0" smtClean="0">
                <a:latin typeface="+mn-ea"/>
              </a:rPr>
              <a:t>사전에 공지된 </a:t>
            </a:r>
            <a:r>
              <a:rPr lang="en-US" altLang="ko-KR" sz="1700" dirty="0" smtClean="0">
                <a:latin typeface="+mn-ea"/>
              </a:rPr>
              <a:t>GUILD</a:t>
            </a:r>
            <a:r>
              <a:rPr lang="ko-KR" altLang="en-US" sz="1700" dirty="0" smtClean="0">
                <a:latin typeface="+mn-ea"/>
              </a:rPr>
              <a:t>에 지원하여 내부 프로그램 진행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  - (</a:t>
            </a:r>
            <a:r>
              <a:rPr lang="ko-KR" altLang="en-US" sz="1700" dirty="0" smtClean="0">
                <a:latin typeface="+mn-ea"/>
              </a:rPr>
              <a:t>원칙적</a:t>
            </a:r>
            <a:r>
              <a:rPr lang="en-US" altLang="ko-KR" sz="1700" dirty="0" smtClean="0">
                <a:latin typeface="+mn-ea"/>
              </a:rPr>
              <a:t>)</a:t>
            </a:r>
            <a:r>
              <a:rPr lang="ko-KR" altLang="en-US" sz="1700" dirty="0" smtClean="0">
                <a:latin typeface="+mn-ea"/>
              </a:rPr>
              <a:t> 뿌리산업과 연관된 기술에 대해 교육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연구하는 심화 동아리임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  - GUILD </a:t>
            </a:r>
            <a:r>
              <a:rPr lang="ko-KR" altLang="en-US" sz="1700" dirty="0" smtClean="0">
                <a:latin typeface="+mn-ea"/>
              </a:rPr>
              <a:t>별로 내부 및 외부 위탁교육 실시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  - </a:t>
            </a:r>
            <a:r>
              <a:rPr lang="ko-KR" altLang="en-US" sz="1700" dirty="0" smtClean="0">
                <a:latin typeface="+mn-ea"/>
              </a:rPr>
              <a:t>심화 동아리 프로젝트</a:t>
            </a:r>
            <a:r>
              <a:rPr lang="en-US" altLang="ko-KR" sz="1700" dirty="0" smtClean="0">
                <a:latin typeface="+mn-ea"/>
              </a:rPr>
              <a:t>(</a:t>
            </a:r>
            <a:r>
              <a:rPr lang="ko-KR" altLang="en-US" sz="1700" dirty="0" smtClean="0">
                <a:latin typeface="+mn-ea"/>
              </a:rPr>
              <a:t>실무연구</a:t>
            </a:r>
            <a:r>
              <a:rPr lang="en-US" altLang="ko-KR" sz="1700" dirty="0" smtClean="0">
                <a:latin typeface="+mn-ea"/>
              </a:rPr>
              <a:t>)</a:t>
            </a:r>
            <a:r>
              <a:rPr lang="ko-KR" altLang="en-US" sz="1700" dirty="0" smtClean="0">
                <a:latin typeface="+mn-ea"/>
              </a:rPr>
              <a:t>를 진행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 smtClean="0">
                <a:latin typeface="+mn-ea"/>
              </a:rPr>
              <a:t>  - </a:t>
            </a:r>
            <a:r>
              <a:rPr lang="ko-KR" altLang="en-US" sz="1700" dirty="0" smtClean="0">
                <a:latin typeface="+mn-ea"/>
              </a:rPr>
              <a:t>관련 산업체 견학 및 경진대회 개최</a:t>
            </a:r>
            <a:endParaRPr lang="en-US" altLang="ko-KR" sz="1700" dirty="0">
              <a:latin typeface="+mn-ea"/>
            </a:endParaRPr>
          </a:p>
          <a:p>
            <a:pPr marL="180975" indent="-180975">
              <a:lnSpc>
                <a:spcPct val="150000"/>
              </a:lnSpc>
              <a:buFontTx/>
              <a:buChar char="•"/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지원 내용</a:t>
            </a:r>
            <a:endParaRPr lang="en-US" altLang="ko-KR" b="1" dirty="0" smtClean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GUILD</a:t>
            </a:r>
            <a:r>
              <a:rPr lang="ko-KR" altLang="en-US" sz="1700" dirty="0" smtClean="0">
                <a:latin typeface="+mn-ea"/>
              </a:rPr>
              <a:t>별 주제 연구비 </a:t>
            </a:r>
            <a:r>
              <a:rPr lang="en-US" altLang="ko-KR" sz="1700" dirty="0" smtClean="0">
                <a:latin typeface="+mn-ea"/>
              </a:rPr>
              <a:t>: </a:t>
            </a:r>
            <a:r>
              <a:rPr lang="ko-KR" altLang="en-US" sz="1700" dirty="0" smtClean="0">
                <a:latin typeface="+mn-ea"/>
              </a:rPr>
              <a:t>약 </a:t>
            </a:r>
            <a:r>
              <a:rPr lang="en-US" altLang="ko-KR" sz="1700" dirty="0" smtClean="0">
                <a:latin typeface="+mn-ea"/>
              </a:rPr>
              <a:t>8,000 </a:t>
            </a:r>
            <a:r>
              <a:rPr lang="ko-KR" altLang="en-US" sz="1700" dirty="0" smtClean="0">
                <a:latin typeface="+mn-ea"/>
              </a:rPr>
              <a:t>천원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GUILD </a:t>
            </a:r>
            <a:r>
              <a:rPr lang="ko-KR" altLang="en-US" sz="1700" dirty="0" smtClean="0">
                <a:latin typeface="+mn-ea"/>
              </a:rPr>
              <a:t>운영비 </a:t>
            </a:r>
            <a:r>
              <a:rPr lang="en-US" altLang="ko-KR" sz="1700" dirty="0" smtClean="0">
                <a:latin typeface="+mn-ea"/>
              </a:rPr>
              <a:t>: 1,000 </a:t>
            </a:r>
            <a:r>
              <a:rPr lang="ko-KR" altLang="en-US" sz="1700" dirty="0" smtClean="0">
                <a:latin typeface="+mn-ea"/>
              </a:rPr>
              <a:t>천원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</a:t>
            </a:r>
            <a:r>
              <a:rPr lang="ko-KR" altLang="en-US" sz="1700" dirty="0" smtClean="0">
                <a:latin typeface="+mn-ea"/>
              </a:rPr>
              <a:t>외부 위탁교육 </a:t>
            </a:r>
            <a:r>
              <a:rPr lang="en-US" altLang="ko-KR" sz="1700" dirty="0" smtClean="0">
                <a:latin typeface="+mn-ea"/>
              </a:rPr>
              <a:t>: 4,000 </a:t>
            </a:r>
            <a:r>
              <a:rPr lang="ko-KR" altLang="en-US" sz="1700" dirty="0" smtClean="0">
                <a:latin typeface="+mn-ea"/>
              </a:rPr>
              <a:t>천원</a:t>
            </a:r>
            <a:endParaRPr lang="en-US" altLang="ko-KR" sz="17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- </a:t>
            </a:r>
            <a:r>
              <a:rPr lang="ko-KR" altLang="en-US" sz="1700" dirty="0" smtClean="0">
                <a:latin typeface="+mn-ea"/>
              </a:rPr>
              <a:t>경진대회 실시 및 외부 경진대회 참가 지원 </a:t>
            </a:r>
            <a:r>
              <a:rPr lang="en-US" altLang="ko-KR" sz="1700" dirty="0" smtClean="0">
                <a:latin typeface="+mn-ea"/>
              </a:rPr>
              <a:t>: </a:t>
            </a:r>
            <a:r>
              <a:rPr lang="ko-KR" altLang="en-US" sz="1700" dirty="0" smtClean="0">
                <a:latin typeface="+mn-ea"/>
              </a:rPr>
              <a:t>장학금 지원</a:t>
            </a:r>
            <a:endParaRPr lang="ko-KR" altLang="en-US" sz="17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684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학생 동아리 </a:t>
            </a:r>
            <a:r>
              <a:rPr lang="en-US" altLang="ko-KR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GUILD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- 3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3435" y="1413165"/>
            <a:ext cx="8848165" cy="53483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02347"/>
              </p:ext>
            </p:extLst>
          </p:nvPr>
        </p:nvGraphicFramePr>
        <p:xfrm>
          <a:off x="295825" y="1502956"/>
          <a:ext cx="8543376" cy="5111811"/>
        </p:xfrm>
        <a:graphic>
          <a:graphicData uri="http://schemas.openxmlformats.org/drawingml/2006/table">
            <a:tbl>
              <a:tblPr/>
              <a:tblGrid>
                <a:gridCol w="1066812"/>
                <a:gridCol w="905458"/>
                <a:gridCol w="4837140"/>
                <a:gridCol w="1733966"/>
              </a:tblGrid>
              <a:tr h="3134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길드이름</a:t>
                      </a:r>
                      <a:endParaRPr lang="ko-KR" altLang="en-US" sz="1200" b="1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200" b="1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 활동</a:t>
                      </a:r>
                      <a:endParaRPr lang="ko-KR" altLang="en-US" sz="1200" b="1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실험실명</a:t>
                      </a:r>
                      <a:r>
                        <a:rPr lang="en-US" altLang="ko-KR" sz="14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위치</a:t>
                      </a:r>
                      <a:r>
                        <a:rPr lang="en-US" altLang="ko-KR" sz="1400" b="1" kern="0" spc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용접기술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김봉훈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용접부 최적 형상 모델링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(SYSWELD)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자격증 취득 이론학습 및 기능 실습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열공학실험실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6202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공정제어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박철재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뿌리산업의 프로세스제어 및 자동화 기술 습득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공정제어 분야의 프로젝트 공동연구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지능제어시스템</a:t>
                      </a:r>
                      <a:endParaRPr lang="en-US" altLang="ko-KR" sz="1400" kern="0" spc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연구실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6308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프레스금형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김세호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프레스금형 설계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가공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/CAE,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부품 최적설계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3D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프린팅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대외 경진대회 참가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최적화경진대회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소성가공경기대회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CAx-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기반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설계</a:t>
                      </a:r>
                      <a:endParaRPr lang="en-US" altLang="ko-KR" sz="1400" kern="0" spc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연구실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6314A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생산열공정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남진현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제품생산과 관련된 열공정 이론 및 해석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자율적 학습동아리 활동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신에너지실험실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6413B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정밀가공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윤재웅</a:t>
                      </a:r>
                      <a:endParaRPr lang="en-US" altLang="ko-KR" sz="1400" b="1" kern="0" spc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임학규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정밀가공 및 가공시스템자동화 실습 및 연구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- 3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축 및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축 가공을 위한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CAM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소프트웨어 활용 및 연구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생산시스템연구실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6308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전산유체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윤정환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CFD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이용한 산업체 및 자연계 전달현상 해석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FSI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이용한 열유체 및 고체 연계문제 해석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유체역학실험실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6203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제품설계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황우석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CAE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이용한 제품의 성능분석 및 설계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자율적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학습동아리 활동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구조역학실험실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6408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제어자동화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윤강섭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이동활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메카트로닉스기술을 활용한 자동화시스템 설계 및 제작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자체 세미나 및 작품 활동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메카트로닉스실험실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6302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56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자기주도적 소재성형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단조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사출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김홍석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자기주도적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취업역량 배양을 위한 학습동아리 활동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주대상분야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단조성형 및 사출성형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주대상분야 외 기술나눔을 위한 적정기술분야 활동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고체역학실험실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ts val="1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6408B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2936" marR="42936" marT="11871" marB="11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807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4" descr="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2413" cy="7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0" y="7143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특성화 트랙 및 인증제 참여 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정규교육과정</a:t>
            </a:r>
            <a:r>
              <a:rPr lang="en-US" altLang="ko-KR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 - 1</a:t>
            </a:r>
            <a:endParaRPr lang="ko-KR" alt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528" y="1413164"/>
            <a:ext cx="8515672" cy="5444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1" name="Picture 2" descr="D:\Youn\국책사업\지방대학특성화사업\학부특성화사업\2차준비\그림\그림2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59" y="1488891"/>
            <a:ext cx="5193646" cy="5209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89261" y="1463483"/>
            <a:ext cx="2767762" cy="5811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2014</a:t>
            </a:r>
            <a:r>
              <a:rPr lang="ko-KR" altLang="en-US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학년도 기획</a:t>
            </a:r>
            <a:r>
              <a:rPr lang="en-US" altLang="ko-KR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교과과정 개편</a:t>
            </a:r>
            <a:endParaRPr lang="en-US" altLang="ko-KR" sz="1600" b="1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2015</a:t>
            </a:r>
            <a:r>
              <a:rPr lang="ko-KR" altLang="en-US" sz="1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학년도 트랙 운영 개시</a:t>
            </a:r>
            <a:endParaRPr lang="ko-KR" altLang="en-US" sz="1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6714</TotalTime>
  <Words>2159</Words>
  <Application>Microsoft Office PowerPoint</Application>
  <PresentationFormat>화면 슬라이드 쇼(4:3)</PresentationFormat>
  <Paragraphs>438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25" baseType="lpstr"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1072</cp:revision>
  <dcterms:created xsi:type="dcterms:W3CDTF">2009-05-11T10:50:21Z</dcterms:created>
  <dcterms:modified xsi:type="dcterms:W3CDTF">2014-10-08T01:28:47Z</dcterms:modified>
</cp:coreProperties>
</file>