
<file path=[Content_Types].xml><?xml version="1.0" encoding="utf-8"?>
<Types xmlns="http://schemas.openxmlformats.org/package/2006/content-types"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9802475" cy="51206400"/>
  <p:notesSz cx="9144000" cy="6858000"/>
  <p:defaultTextStyle>
    <a:defPPr>
      <a:defRPr lang="ko-KR"/>
    </a:defPPr>
    <a:lvl1pPr marL="0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1pPr>
    <a:lvl2pPr marL="2028567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2pPr>
    <a:lvl3pPr marL="4057132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3pPr>
    <a:lvl4pPr marL="6085699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4pPr>
    <a:lvl5pPr marL="8114266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5pPr>
    <a:lvl6pPr marL="101428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6pPr>
    <a:lvl7pPr marL="12171398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7pPr>
    <a:lvl8pPr marL="14199965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8pPr>
    <a:lvl9pPr marL="16228531" algn="l" defTabSz="4057132" rtl="0" eaLnBrk="1" latinLnBrk="1" hangingPunct="1">
      <a:defRPr sz="8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7" d="100"/>
          <a:sy n="17" d="100"/>
        </p:scale>
        <p:origin x="-1716" y="-168"/>
      </p:cViewPr>
      <p:guideLst>
        <p:guide orient="horz" pos="16129"/>
        <p:guide pos="623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4057132" rtl="0" eaLnBrk="1" latinLnBrk="1" hangingPunct="1">
        <a:spcBef>
          <a:spcPct val="0"/>
        </a:spcBef>
        <a:buNone/>
        <a:defRPr sz="10100" b="1" kern="1200" baseline="0">
          <a:solidFill>
            <a:schemeClr val="tx1"/>
          </a:solidFill>
          <a:effectLst/>
          <a:latin typeface="HY바다L" pitchFamily="18" charset="-127"/>
          <a:ea typeface="HY바다L" pitchFamily="18" charset="-127"/>
          <a:cs typeface="+mj-cs"/>
        </a:defRPr>
      </a:lvl1pPr>
    </p:titleStyle>
    <p:bodyStyle>
      <a:lvl1pPr marL="1521424" indent="-1521424" algn="l" defTabSz="4057132" rtl="0" eaLnBrk="1" latinLnBrk="1" hangingPunct="1">
        <a:spcBef>
          <a:spcPct val="20000"/>
        </a:spcBef>
        <a:buFont typeface="Arial" pitchFamily="34" charset="0"/>
        <a:buChar char="•"/>
        <a:defRPr sz="8400" kern="1200">
          <a:solidFill>
            <a:schemeClr val="tx1"/>
          </a:solidFill>
          <a:latin typeface="+mn-lt"/>
          <a:ea typeface="+mn-ea"/>
          <a:cs typeface="+mn-cs"/>
        </a:defRPr>
      </a:lvl1pPr>
      <a:lvl2pPr marL="3296421" indent="-1267855" algn="l" defTabSz="4057132" rtl="0" eaLnBrk="1" latinLnBrk="1" hangingPunct="1">
        <a:spcBef>
          <a:spcPct val="20000"/>
        </a:spcBef>
        <a:buFont typeface="Arial" pitchFamily="34" charset="0"/>
        <a:buChar char="–"/>
        <a:defRPr sz="8400" kern="1200">
          <a:solidFill>
            <a:schemeClr val="tx1"/>
          </a:solidFill>
          <a:latin typeface="+mn-lt"/>
          <a:ea typeface="+mn-ea"/>
          <a:cs typeface="+mn-cs"/>
        </a:defRPr>
      </a:lvl2pPr>
      <a:lvl3pPr marL="5071416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7099982" indent="-1014283" algn="l" defTabSz="4057132" rtl="0" eaLnBrk="1" latinLnBrk="1" hangingPunct="1">
        <a:spcBef>
          <a:spcPct val="20000"/>
        </a:spcBef>
        <a:buFont typeface="Arial" pitchFamily="34" charset="0"/>
        <a:buChar char="–"/>
        <a:defRPr sz="6300" kern="1200">
          <a:solidFill>
            <a:schemeClr val="tx1"/>
          </a:solidFill>
          <a:latin typeface="+mn-lt"/>
          <a:ea typeface="+mn-ea"/>
          <a:cs typeface="+mn-cs"/>
        </a:defRPr>
      </a:lvl4pPr>
      <a:lvl5pPr marL="9128549" indent="-1014283" algn="l" defTabSz="4057132" rtl="0" eaLnBrk="1" latinLnBrk="1" hangingPunct="1">
        <a:spcBef>
          <a:spcPct val="20000"/>
        </a:spcBef>
        <a:buFont typeface="Arial" pitchFamily="34" charset="0"/>
        <a:buChar char="»"/>
        <a:defRPr sz="6300" kern="1200">
          <a:solidFill>
            <a:schemeClr val="tx1"/>
          </a:solidFill>
          <a:latin typeface="+mn-lt"/>
          <a:ea typeface="+mn-ea"/>
          <a:cs typeface="+mn-cs"/>
        </a:defRPr>
      </a:lvl5pPr>
      <a:lvl6pPr marL="11157115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6pPr>
      <a:lvl7pPr marL="13185681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7pPr>
      <a:lvl8pPr marL="15214248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8pPr>
      <a:lvl9pPr marL="17242814" indent="-1014283" algn="l" defTabSz="4057132" rtl="0" eaLnBrk="1" latinLnBrk="1" hangingPunct="1">
        <a:spcBef>
          <a:spcPct val="20000"/>
        </a:spcBef>
        <a:buFont typeface="Arial" pitchFamily="34" charset="0"/>
        <a:buChar char="•"/>
        <a:defRPr sz="8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1pPr>
      <a:lvl2pPr marL="2028567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2pPr>
      <a:lvl3pPr marL="4057132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3pPr>
      <a:lvl4pPr marL="6085699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4pPr>
      <a:lvl5pPr marL="8114266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5pPr>
      <a:lvl6pPr marL="101428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6pPr>
      <a:lvl7pPr marL="12171398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7pPr>
      <a:lvl8pPr marL="14199965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8pPr>
      <a:lvl9pPr marL="16228531" algn="l" defTabSz="4057132" rtl="0" eaLnBrk="1" latinLnBrk="1" hangingPunct="1">
        <a:defRPr sz="8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오각형 3"/>
          <p:cNvSpPr/>
          <p:nvPr/>
        </p:nvSpPr>
        <p:spPr>
          <a:xfrm>
            <a:off x="1607700" y="6378324"/>
            <a:ext cx="976695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err="1" smtClean="0"/>
              <a:t>작품명</a:t>
            </a:r>
            <a:endParaRPr lang="ko-KR" altLang="en-US" sz="6300" dirty="0"/>
          </a:p>
        </p:txBody>
      </p:sp>
      <p:sp>
        <p:nvSpPr>
          <p:cNvPr id="5" name="오각형 4"/>
          <p:cNvSpPr/>
          <p:nvPr/>
        </p:nvSpPr>
        <p:spPr>
          <a:xfrm>
            <a:off x="1650480" y="10450290"/>
            <a:ext cx="976695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목</a:t>
            </a:r>
            <a:r>
              <a:rPr lang="ko-KR" altLang="en-US" sz="6300" dirty="0"/>
              <a:t>적 </a:t>
            </a:r>
            <a:r>
              <a:rPr lang="ko-KR" altLang="en-US" sz="6300" dirty="0" smtClean="0"/>
              <a:t>및 필요성</a:t>
            </a:r>
            <a:endParaRPr lang="ko-KR" altLang="en-US" sz="6300" dirty="0"/>
          </a:p>
        </p:txBody>
      </p:sp>
      <p:sp>
        <p:nvSpPr>
          <p:cNvPr id="6" name="오각형 5"/>
          <p:cNvSpPr/>
          <p:nvPr/>
        </p:nvSpPr>
        <p:spPr>
          <a:xfrm>
            <a:off x="1650480" y="18737098"/>
            <a:ext cx="976695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디자인 및 제작</a:t>
            </a:r>
            <a:endParaRPr lang="ko-KR" altLang="en-US" sz="6300" dirty="0"/>
          </a:p>
        </p:txBody>
      </p:sp>
      <p:sp>
        <p:nvSpPr>
          <p:cNvPr id="7" name="오각형 6"/>
          <p:cNvSpPr/>
          <p:nvPr/>
        </p:nvSpPr>
        <p:spPr>
          <a:xfrm>
            <a:off x="1650480" y="27452534"/>
            <a:ext cx="976695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대상자</a:t>
            </a:r>
            <a:endParaRPr lang="ko-KR" altLang="en-US" sz="6300" dirty="0"/>
          </a:p>
        </p:txBody>
      </p:sp>
      <p:sp>
        <p:nvSpPr>
          <p:cNvPr id="8" name="오각형 7"/>
          <p:cNvSpPr/>
          <p:nvPr/>
        </p:nvSpPr>
        <p:spPr>
          <a:xfrm>
            <a:off x="1650479" y="31524500"/>
            <a:ext cx="976695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사용 및 평가 방법</a:t>
            </a:r>
            <a:endParaRPr lang="ko-KR" altLang="en-US" sz="6300" dirty="0"/>
          </a:p>
        </p:txBody>
      </p:sp>
      <p:sp>
        <p:nvSpPr>
          <p:cNvPr id="9" name="오각형 8"/>
          <p:cNvSpPr/>
          <p:nvPr/>
        </p:nvSpPr>
        <p:spPr>
          <a:xfrm>
            <a:off x="1515952" y="39349890"/>
            <a:ext cx="742288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적용 및 평가 결과 </a:t>
            </a:r>
            <a:endParaRPr lang="ko-KR" altLang="en-US" sz="6300" dirty="0"/>
          </a:p>
        </p:txBody>
      </p:sp>
      <p:sp>
        <p:nvSpPr>
          <p:cNvPr id="10" name="모서리가 둥근 직사각형 9"/>
          <p:cNvSpPr/>
          <p:nvPr/>
        </p:nvSpPr>
        <p:spPr>
          <a:xfrm>
            <a:off x="1734264" y="8193916"/>
            <a:ext cx="16213142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“</a:t>
            </a:r>
            <a:r>
              <a:rPr lang="ko-KR" altLang="en-US" sz="6900" dirty="0" err="1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원타치콜</a:t>
            </a:r>
            <a:r>
              <a:rPr lang="en-US" altLang="ko-KR" sz="6900" dirty="0" smtClean="0">
                <a:solidFill>
                  <a:schemeClr val="tx1"/>
                </a:solidFill>
                <a:latin typeface="HY나무B" pitchFamily="18" charset="-127"/>
                <a:ea typeface="HY나무B" pitchFamily="18" charset="-127"/>
              </a:rPr>
              <a:t>”</a:t>
            </a:r>
          </a:p>
        </p:txBody>
      </p:sp>
      <p:sp>
        <p:nvSpPr>
          <p:cNvPr id="11" name="모서리가 둥근 직사각형 10"/>
          <p:cNvSpPr/>
          <p:nvPr/>
        </p:nvSpPr>
        <p:spPr>
          <a:xfrm>
            <a:off x="1734264" y="12265882"/>
            <a:ext cx="16213142" cy="18155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377640"/>
            <a:r>
              <a:rPr lang="ko-KR" altLang="en-US" sz="3400" dirty="0" smtClean="0">
                <a:solidFill>
                  <a:schemeClr val="tx1"/>
                </a:solidFill>
              </a:rPr>
              <a:t>지체장애인이 </a:t>
            </a:r>
            <a:r>
              <a:rPr lang="ko-KR" altLang="en-US" sz="3400" dirty="0" err="1" smtClean="0">
                <a:solidFill>
                  <a:schemeClr val="tx1"/>
                </a:solidFill>
              </a:rPr>
              <a:t>전화연결시</a:t>
            </a:r>
            <a:r>
              <a:rPr lang="ko-KR" altLang="en-US" sz="3400" dirty="0" smtClean="0">
                <a:solidFill>
                  <a:schemeClr val="tx1"/>
                </a:solidFill>
              </a:rPr>
              <a:t>  불편함을 </a:t>
            </a:r>
            <a:r>
              <a:rPr lang="ko-KR" altLang="en-US" sz="3400" dirty="0" err="1" smtClean="0">
                <a:solidFill>
                  <a:schemeClr val="tx1"/>
                </a:solidFill>
              </a:rPr>
              <a:t>해소하기위해</a:t>
            </a:r>
            <a:r>
              <a:rPr lang="ko-KR" altLang="en-US" sz="3400" dirty="0" smtClean="0">
                <a:solidFill>
                  <a:schemeClr val="tx1"/>
                </a:solidFill>
              </a:rPr>
              <a:t> 제작</a:t>
            </a:r>
            <a:endParaRPr lang="en-US" altLang="ko-KR" sz="3400" dirty="0" smtClean="0">
              <a:solidFill>
                <a:schemeClr val="tx1"/>
              </a:solidFill>
            </a:endParaRPr>
          </a:p>
          <a:p>
            <a:pPr marL="377640"/>
            <a:r>
              <a:rPr lang="ko-KR" altLang="en-US" sz="3400" dirty="0" smtClean="0">
                <a:solidFill>
                  <a:schemeClr val="tx1"/>
                </a:solidFill>
              </a:rPr>
              <a:t>간단한 터치만으로도 </a:t>
            </a:r>
            <a:r>
              <a:rPr lang="ko-KR" altLang="en-US" sz="3400" dirty="0" err="1" smtClean="0">
                <a:solidFill>
                  <a:schemeClr val="tx1"/>
                </a:solidFill>
              </a:rPr>
              <a:t>연결이되어</a:t>
            </a:r>
            <a:r>
              <a:rPr lang="ko-KR" altLang="en-US" sz="3400" dirty="0" smtClean="0">
                <a:solidFill>
                  <a:schemeClr val="tx1"/>
                </a:solidFill>
              </a:rPr>
              <a:t> 편리함 </a:t>
            </a:r>
            <a:endParaRPr lang="en-US" altLang="ko-KR" sz="3400" dirty="0" smtClean="0">
              <a:solidFill>
                <a:schemeClr val="tx1"/>
              </a:solidFill>
            </a:endParaRPr>
          </a:p>
        </p:txBody>
      </p:sp>
      <p:sp>
        <p:nvSpPr>
          <p:cNvPr id="13" name="모서리가 둥근 직사각형 12"/>
          <p:cNvSpPr/>
          <p:nvPr/>
        </p:nvSpPr>
        <p:spPr>
          <a:xfrm>
            <a:off x="1734264" y="29381360"/>
            <a:ext cx="16213142" cy="1755830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ko-KR" altLang="en-US" sz="5000" dirty="0" smtClean="0">
                <a:solidFill>
                  <a:schemeClr val="tx1"/>
                </a:solidFill>
              </a:rPr>
              <a:t>불수의 운동이 심한 지체장애인</a:t>
            </a:r>
          </a:p>
        </p:txBody>
      </p:sp>
      <p:sp>
        <p:nvSpPr>
          <p:cNvPr id="14" name="모서리가 둥근 직사각형 13"/>
          <p:cNvSpPr/>
          <p:nvPr/>
        </p:nvSpPr>
        <p:spPr>
          <a:xfrm>
            <a:off x="1636443" y="33381888"/>
            <a:ext cx="16213142" cy="5509125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4200" b="1" dirty="0" err="1" smtClean="0">
                <a:solidFill>
                  <a:schemeClr val="tx1"/>
                </a:solidFill>
              </a:rPr>
              <a:t>어플을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 </a:t>
            </a:r>
            <a:r>
              <a:rPr lang="ko-KR" altLang="en-US" sz="4200" b="1" dirty="0" err="1" smtClean="0">
                <a:solidFill>
                  <a:schemeClr val="tx1"/>
                </a:solidFill>
              </a:rPr>
              <a:t>실행시킨후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 원하는 연결대상 터치</a:t>
            </a:r>
            <a:endParaRPr lang="en-US" altLang="ko-KR" sz="4200" b="1" dirty="0" smtClean="0">
              <a:solidFill>
                <a:schemeClr val="tx1"/>
              </a:solidFill>
            </a:endParaRP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연결대상과 전화연결 </a:t>
            </a:r>
            <a:endParaRPr lang="en-US" altLang="ko-KR" sz="4200" b="1" dirty="0" smtClean="0">
              <a:solidFill>
                <a:schemeClr val="tx1"/>
              </a:solidFill>
            </a:endParaRPr>
          </a:p>
          <a:p>
            <a:pPr marL="959206" indent="-959206">
              <a:buAutoNum type="arabicPeriod"/>
            </a:pPr>
            <a:r>
              <a:rPr lang="ko-KR" altLang="en-US" sz="4200" b="1" dirty="0" smtClean="0">
                <a:solidFill>
                  <a:schemeClr val="tx1"/>
                </a:solidFill>
              </a:rPr>
              <a:t>위급한 상황에 사진터치에 </a:t>
            </a:r>
            <a:r>
              <a:rPr lang="ko-KR" altLang="en-US" sz="4200" b="1" dirty="0" err="1" smtClean="0">
                <a:solidFill>
                  <a:schemeClr val="tx1"/>
                </a:solidFill>
              </a:rPr>
              <a:t>경보음</a:t>
            </a:r>
            <a:r>
              <a:rPr lang="ko-KR" altLang="en-US" sz="4200" b="1" dirty="0" smtClean="0">
                <a:solidFill>
                  <a:schemeClr val="tx1"/>
                </a:solidFill>
              </a:rPr>
              <a:t> 발생  </a:t>
            </a:r>
            <a:endParaRPr lang="en-US" altLang="ko-KR" sz="4200" b="1" dirty="0" smtClean="0">
              <a:solidFill>
                <a:schemeClr val="tx1"/>
              </a:solidFill>
            </a:endParaRPr>
          </a:p>
        </p:txBody>
      </p:sp>
      <p:sp>
        <p:nvSpPr>
          <p:cNvPr id="16" name="모서리가 둥근 직사각형 15"/>
          <p:cNvSpPr/>
          <p:nvPr/>
        </p:nvSpPr>
        <p:spPr>
          <a:xfrm>
            <a:off x="8133211" y="20660666"/>
            <a:ext cx="4931268" cy="6305437"/>
          </a:xfrm>
          <a:prstGeom prst="roundRect">
            <a:avLst/>
          </a:prstGeom>
          <a:blipFill>
            <a:blip r:embed="rId2"/>
            <a:stretch>
              <a:fillRect/>
            </a:stretch>
          </a:blip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 sz="2900" dirty="0">
              <a:solidFill>
                <a:srgbClr val="FF0000"/>
              </a:solidFill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17" name="제목 개체 틀 1"/>
          <p:cNvSpPr txBox="1">
            <a:spLocks/>
          </p:cNvSpPr>
          <p:nvPr/>
        </p:nvSpPr>
        <p:spPr>
          <a:xfrm>
            <a:off x="1121225" y="1859412"/>
            <a:ext cx="5230677" cy="2106320"/>
          </a:xfrm>
          <a:prstGeom prst="rect">
            <a:avLst/>
          </a:prstGeom>
        </p:spPr>
        <p:txBody>
          <a:bodyPr vert="horz" lIns="405713" tIns="202857" rIns="405713" bIns="202857" rtlCol="0" anchor="ctr">
            <a:noAutofit/>
          </a:bodyPr>
          <a:lstStyle/>
          <a:p>
            <a:pPr>
              <a:spcBef>
                <a:spcPct val="0"/>
              </a:spcBef>
              <a:defRPr/>
            </a:pPr>
            <a:r>
              <a:rPr lang="en-US" altLang="ko-KR" sz="10100" b="1" dirty="0" smtClean="0">
                <a:latin typeface="HY바다L" pitchFamily="18" charset="-127"/>
                <a:ea typeface="HY바다L" pitchFamily="18" charset="-127"/>
                <a:cs typeface="+mj-cs"/>
              </a:rPr>
              <a:t>2012</a:t>
            </a:r>
            <a:endParaRPr lang="ko-KR" altLang="en-US" sz="10100" b="1" dirty="0" smtClean="0">
              <a:latin typeface="HY바다L" pitchFamily="18" charset="-127"/>
              <a:ea typeface="HY바다L" pitchFamily="18" charset="-127"/>
              <a:cs typeface="+mj-cs"/>
            </a:endParaRPr>
          </a:p>
        </p:txBody>
      </p:sp>
      <p:sp>
        <p:nvSpPr>
          <p:cNvPr id="18" name="직사각형 17"/>
          <p:cNvSpPr/>
          <p:nvPr/>
        </p:nvSpPr>
        <p:spPr>
          <a:xfrm>
            <a:off x="680446" y="3389278"/>
            <a:ext cx="18364854" cy="3005345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제</a:t>
            </a:r>
            <a:r>
              <a:rPr lang="en-US" altLang="ko-KR" sz="10500" b="1" dirty="0" smtClean="0">
                <a:latin typeface="HY바다L" pitchFamily="18" charset="-127"/>
                <a:ea typeface="HY바다L" pitchFamily="18" charset="-127"/>
              </a:rPr>
              <a:t> 9</a:t>
            </a: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회 재활공학과</a:t>
            </a:r>
            <a:endParaRPr lang="en-US" altLang="ko-KR" sz="10500" b="1" dirty="0" smtClean="0">
              <a:latin typeface="HY바다L" pitchFamily="18" charset="-127"/>
              <a:ea typeface="HY바다L" pitchFamily="18" charset="-127"/>
            </a:endParaRPr>
          </a:p>
          <a:p>
            <a:pPr algn="ctr">
              <a:lnSpc>
                <a:spcPct val="80000"/>
              </a:lnSpc>
            </a:pPr>
            <a:r>
              <a:rPr lang="ko-KR" altLang="en-US" sz="10500" b="1" dirty="0" smtClean="0">
                <a:latin typeface="HY바다L" pitchFamily="18" charset="-127"/>
                <a:ea typeface="HY바다L" pitchFamily="18" charset="-127"/>
              </a:rPr>
              <a:t>                  학술콘테스트</a:t>
            </a:r>
            <a:endParaRPr lang="ko-KR" altLang="en-US" sz="105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1" name="오각형 20"/>
          <p:cNvSpPr/>
          <p:nvPr/>
        </p:nvSpPr>
        <p:spPr>
          <a:xfrm>
            <a:off x="1650480" y="14593694"/>
            <a:ext cx="9766952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팀 구성원 소개</a:t>
            </a:r>
            <a:endParaRPr lang="ko-KR" altLang="en-US" sz="6300" dirty="0"/>
          </a:p>
        </p:txBody>
      </p:sp>
      <p:sp>
        <p:nvSpPr>
          <p:cNvPr id="22" name="모서리가 둥근 직사각형 21"/>
          <p:cNvSpPr/>
          <p:nvPr/>
        </p:nvSpPr>
        <p:spPr>
          <a:xfrm>
            <a:off x="1636443" y="16376836"/>
            <a:ext cx="16213142" cy="188589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1888200"/>
            <a:r>
              <a:rPr lang="en-US" altLang="ko-KR" sz="4200" dirty="0" smtClean="0">
                <a:solidFill>
                  <a:schemeClr val="tx1"/>
                </a:solidFill>
              </a:rPr>
              <a:t>21148458  </a:t>
            </a:r>
            <a:r>
              <a:rPr lang="ko-KR" altLang="en-US" sz="4200" dirty="0" smtClean="0">
                <a:solidFill>
                  <a:schemeClr val="tx1"/>
                </a:solidFill>
              </a:rPr>
              <a:t>안유진</a:t>
            </a:r>
            <a:endParaRPr lang="en-US" altLang="ko-KR" sz="4200" dirty="0" smtClean="0">
              <a:solidFill>
                <a:schemeClr val="tx1"/>
              </a:solidFill>
            </a:endParaRPr>
          </a:p>
          <a:p>
            <a:pPr marL="1888200"/>
            <a:r>
              <a:rPr lang="en-US" altLang="ko-KR" sz="4200" dirty="0" smtClean="0">
                <a:solidFill>
                  <a:schemeClr val="tx1"/>
                </a:solidFill>
              </a:rPr>
              <a:t>21148270  </a:t>
            </a:r>
            <a:r>
              <a:rPr lang="ko-KR" altLang="en-US" sz="4200" dirty="0" smtClean="0">
                <a:solidFill>
                  <a:schemeClr val="tx1"/>
                </a:solidFill>
              </a:rPr>
              <a:t>박단비</a:t>
            </a:r>
            <a:endParaRPr lang="en-US" altLang="ko-KR" sz="4200" dirty="0" smtClean="0">
              <a:solidFill>
                <a:schemeClr val="tx1"/>
              </a:solidFill>
            </a:endParaRPr>
          </a:p>
          <a:p>
            <a:pPr marL="1888200"/>
            <a:r>
              <a:rPr lang="en-US" altLang="ko-KR" sz="4200" dirty="0" smtClean="0">
                <a:solidFill>
                  <a:schemeClr val="tx1"/>
                </a:solidFill>
              </a:rPr>
              <a:t>21148568  </a:t>
            </a:r>
            <a:r>
              <a:rPr lang="ko-KR" altLang="en-US" sz="4200" dirty="0" smtClean="0">
                <a:solidFill>
                  <a:schemeClr val="tx1"/>
                </a:solidFill>
              </a:rPr>
              <a:t>신진아</a:t>
            </a:r>
            <a:endParaRPr lang="ko-KR" altLang="en-US" sz="4200" dirty="0">
              <a:solidFill>
                <a:schemeClr val="tx1"/>
              </a:solidFill>
            </a:endParaRPr>
          </a:p>
        </p:txBody>
      </p:sp>
      <p:sp>
        <p:nvSpPr>
          <p:cNvPr id="23" name="직사각형 22"/>
          <p:cNvSpPr/>
          <p:nvPr/>
        </p:nvSpPr>
        <p:spPr>
          <a:xfrm>
            <a:off x="680445" y="47669488"/>
            <a:ext cx="18364856" cy="1651128"/>
          </a:xfrm>
          <a:prstGeom prst="rect">
            <a:avLst/>
          </a:prstGeom>
        </p:spPr>
        <p:txBody>
          <a:bodyPr wrap="square" lIns="95921" tIns="47960" rIns="95921" bIns="47960">
            <a:spAutoFit/>
          </a:bodyPr>
          <a:lstStyle/>
          <a:p>
            <a:pPr algn="ctr"/>
            <a:r>
              <a:rPr lang="ko-KR" altLang="en-US" sz="10100" b="1" dirty="0" smtClean="0">
                <a:latin typeface="HY바다L" pitchFamily="18" charset="-127"/>
                <a:ea typeface="HY바다L" pitchFamily="18" charset="-127"/>
              </a:rPr>
              <a:t>대구대학교 재활공학과</a:t>
            </a:r>
            <a:endParaRPr lang="ko-KR" altLang="en-US" sz="10100" b="1" dirty="0">
              <a:latin typeface="HY바다L" pitchFamily="18" charset="-127"/>
              <a:ea typeface="HY바다L" pitchFamily="18" charset="-127"/>
            </a:endParaRPr>
          </a:p>
        </p:txBody>
      </p:sp>
      <p:sp>
        <p:nvSpPr>
          <p:cNvPr id="24" name="오각형 23"/>
          <p:cNvSpPr/>
          <p:nvPr/>
        </p:nvSpPr>
        <p:spPr>
          <a:xfrm>
            <a:off x="10996023" y="39349890"/>
            <a:ext cx="7422884" cy="1452473"/>
          </a:xfrm>
          <a:prstGeom prst="homePlat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7764" tIns="47960" rIns="95921" bIns="47960" rtlCol="0" anchor="ctr"/>
          <a:lstStyle/>
          <a:p>
            <a:r>
              <a:rPr lang="ko-KR" altLang="en-US" sz="6300" dirty="0" smtClean="0"/>
              <a:t>기대효과</a:t>
            </a:r>
            <a:endParaRPr lang="ko-KR" altLang="en-US" sz="6300" dirty="0"/>
          </a:p>
        </p:txBody>
      </p:sp>
      <p:sp>
        <p:nvSpPr>
          <p:cNvPr id="27" name="모서리가 둥근 직사각형 26"/>
          <p:cNvSpPr/>
          <p:nvPr/>
        </p:nvSpPr>
        <p:spPr>
          <a:xfrm>
            <a:off x="10731464" y="41212223"/>
            <a:ext cx="7241374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r>
              <a:rPr lang="en-US" altLang="ko-KR" sz="5000" b="1" dirty="0" smtClean="0">
                <a:solidFill>
                  <a:schemeClr val="tx1"/>
                </a:solidFill>
              </a:rPr>
              <a:t>1.  </a:t>
            </a:r>
            <a:r>
              <a:rPr lang="ko-KR" altLang="en-US" sz="5000" b="1" dirty="0" smtClean="0">
                <a:solidFill>
                  <a:schemeClr val="tx1"/>
                </a:solidFill>
              </a:rPr>
              <a:t>지체장애인 </a:t>
            </a:r>
            <a:r>
              <a:rPr lang="ko-KR" altLang="en-US" sz="5000" b="1" dirty="0" err="1" smtClean="0">
                <a:solidFill>
                  <a:schemeClr val="tx1"/>
                </a:solidFill>
              </a:rPr>
              <a:t>전화연결시</a:t>
            </a:r>
            <a:r>
              <a:rPr lang="ko-KR" altLang="en-US" sz="5000" b="1" dirty="0" smtClean="0">
                <a:solidFill>
                  <a:schemeClr val="tx1"/>
                </a:solidFill>
              </a:rPr>
              <a:t> 시간단축 과 편리함 </a:t>
            </a:r>
            <a:r>
              <a:rPr lang="en-US" altLang="ko-KR" sz="5000" b="1" dirty="0" smtClean="0">
                <a:solidFill>
                  <a:schemeClr val="tx1"/>
                </a:solidFill>
              </a:rPr>
              <a:t>.</a:t>
            </a:r>
            <a:endParaRPr lang="en-US" altLang="ko-KR" sz="5000" b="1" dirty="0">
              <a:solidFill>
                <a:schemeClr val="tx1"/>
              </a:solidFill>
            </a:endParaRPr>
          </a:p>
        </p:txBody>
      </p:sp>
      <p:sp>
        <p:nvSpPr>
          <p:cNvPr id="29" name="모서리가 둥근 직사각형 28"/>
          <p:cNvSpPr/>
          <p:nvPr/>
        </p:nvSpPr>
        <p:spPr>
          <a:xfrm>
            <a:off x="1703256" y="41246744"/>
            <a:ext cx="7241374" cy="6242951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beve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marL="959206" indent="-959206">
              <a:buAutoNum type="arabicPeriod"/>
            </a:pPr>
            <a:r>
              <a:rPr lang="ko-KR" altLang="en-US" sz="3800" b="1" dirty="0" smtClean="0">
                <a:solidFill>
                  <a:schemeClr val="tx1"/>
                </a:solidFill>
              </a:rPr>
              <a:t>번호를 외우지 못하거나 일일이 누르지 않아도 사진만보고 </a:t>
            </a:r>
            <a:r>
              <a:rPr lang="ko-KR" altLang="en-US" sz="3800" b="1" dirty="0" err="1" smtClean="0">
                <a:solidFill>
                  <a:schemeClr val="tx1"/>
                </a:solidFill>
              </a:rPr>
              <a:t>클릭해서연결</a:t>
            </a:r>
            <a:r>
              <a:rPr lang="ko-KR" altLang="en-US" sz="3800" b="1" dirty="0" smtClean="0">
                <a:solidFill>
                  <a:schemeClr val="tx1"/>
                </a:solidFill>
              </a:rPr>
              <a:t> </a:t>
            </a:r>
            <a:endParaRPr lang="en-US" altLang="ko-KR" sz="3800" b="1" dirty="0" smtClean="0">
              <a:solidFill>
                <a:schemeClr val="tx1"/>
              </a:solidFill>
            </a:endParaRPr>
          </a:p>
        </p:txBody>
      </p:sp>
      <p:sp>
        <p:nvSpPr>
          <p:cNvPr id="25" name="오른쪽 화살표 24"/>
          <p:cNvSpPr/>
          <p:nvPr/>
        </p:nvSpPr>
        <p:spPr>
          <a:xfrm>
            <a:off x="7335163" y="21669461"/>
            <a:ext cx="1628042" cy="648511"/>
          </a:xfrm>
          <a:prstGeom prst="rightArrow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/>
          </a:p>
        </p:txBody>
      </p:sp>
      <p:sp>
        <p:nvSpPr>
          <p:cNvPr id="26" name="오른쪽 화살표 25"/>
          <p:cNvSpPr/>
          <p:nvPr/>
        </p:nvSpPr>
        <p:spPr>
          <a:xfrm>
            <a:off x="7482481" y="23614994"/>
            <a:ext cx="3256080" cy="648511"/>
          </a:xfrm>
          <a:prstGeom prst="rightArrow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/>
          </a:p>
        </p:txBody>
      </p:sp>
      <p:sp>
        <p:nvSpPr>
          <p:cNvPr id="30" name="오른쪽 화살표 29"/>
          <p:cNvSpPr/>
          <p:nvPr/>
        </p:nvSpPr>
        <p:spPr>
          <a:xfrm>
            <a:off x="7418758" y="25920811"/>
            <a:ext cx="1628042" cy="648511"/>
          </a:xfrm>
          <a:prstGeom prst="rightArrow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/>
          </a:p>
        </p:txBody>
      </p:sp>
      <p:sp>
        <p:nvSpPr>
          <p:cNvPr id="31" name="TextBox 30"/>
          <p:cNvSpPr txBox="1"/>
          <p:nvPr/>
        </p:nvSpPr>
        <p:spPr>
          <a:xfrm>
            <a:off x="1306958" y="21669461"/>
            <a:ext cx="5659378" cy="681632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lIns="95921" tIns="47960" rIns="95921" bIns="47960" rtlCol="0">
            <a:spAutoFit/>
          </a:bodyPr>
          <a:lstStyle/>
          <a:p>
            <a:r>
              <a:rPr lang="ko-KR" altLang="en-US" sz="3800" i="1" dirty="0" smtClean="0"/>
              <a:t>자주 찾는 사람들 터치 </a:t>
            </a:r>
            <a:endParaRPr lang="ko-KR" altLang="en-US" sz="3800" i="1" dirty="0"/>
          </a:p>
        </p:txBody>
      </p:sp>
      <p:sp>
        <p:nvSpPr>
          <p:cNvPr id="32" name="TextBox 31"/>
          <p:cNvSpPr txBox="1"/>
          <p:nvPr/>
        </p:nvSpPr>
        <p:spPr>
          <a:xfrm>
            <a:off x="1300889" y="23687051"/>
            <a:ext cx="5504328" cy="681632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lIns="95921" tIns="47960" rIns="95921" bIns="47960" rtlCol="0">
            <a:spAutoFit/>
          </a:bodyPr>
          <a:lstStyle/>
          <a:p>
            <a:r>
              <a:rPr lang="ko-KR" altLang="en-US" sz="3800" dirty="0" smtClean="0"/>
              <a:t>도움이 필요한 경우</a:t>
            </a:r>
            <a:endParaRPr lang="ko-KR" altLang="en-US" sz="1700" dirty="0"/>
          </a:p>
        </p:txBody>
      </p:sp>
      <p:sp>
        <p:nvSpPr>
          <p:cNvPr id="33" name="TextBox 32"/>
          <p:cNvSpPr txBox="1"/>
          <p:nvPr/>
        </p:nvSpPr>
        <p:spPr>
          <a:xfrm>
            <a:off x="1217294" y="25344357"/>
            <a:ext cx="5504328" cy="943242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wrap="square" lIns="95921" tIns="47960" rIns="95921" bIns="47960" rtlCol="0">
            <a:spAutoFit/>
          </a:bodyPr>
          <a:lstStyle/>
          <a:p>
            <a:pPr algn="ctr"/>
            <a:r>
              <a:rPr lang="ko-KR" altLang="en-US" sz="3800" dirty="0" smtClean="0"/>
              <a:t>긴급한 </a:t>
            </a:r>
            <a:r>
              <a:rPr lang="ko-KR" altLang="en-US" sz="3800" dirty="0" err="1" smtClean="0"/>
              <a:t>상황시</a:t>
            </a:r>
            <a:endParaRPr lang="en-US" altLang="ko-KR" sz="3800" dirty="0" smtClean="0"/>
          </a:p>
          <a:p>
            <a:endParaRPr lang="ko-KR" altLang="en-US" sz="1700" dirty="0"/>
          </a:p>
        </p:txBody>
      </p:sp>
      <p:sp>
        <p:nvSpPr>
          <p:cNvPr id="36" name="TextBox 35"/>
          <p:cNvSpPr txBox="1"/>
          <p:nvPr/>
        </p:nvSpPr>
        <p:spPr>
          <a:xfrm>
            <a:off x="14140252" y="22606199"/>
            <a:ext cx="4108864" cy="1327963"/>
          </a:xfrm>
          <a:prstGeom prst="rect">
            <a:avLst/>
          </a:prstGeom>
          <a:noFill/>
        </p:spPr>
        <p:txBody>
          <a:bodyPr wrap="square" lIns="95921" tIns="47960" rIns="95921" bIns="47960" rtlCol="0">
            <a:spAutoFit/>
          </a:bodyPr>
          <a:lstStyle/>
          <a:p>
            <a:endParaRPr lang="ko-KR" altLang="en-US" dirty="0"/>
          </a:p>
        </p:txBody>
      </p:sp>
      <p:sp>
        <p:nvSpPr>
          <p:cNvPr id="37" name="TextBox 36"/>
          <p:cNvSpPr txBox="1"/>
          <p:nvPr/>
        </p:nvSpPr>
        <p:spPr>
          <a:xfrm>
            <a:off x="14473269" y="21453291"/>
            <a:ext cx="4031338" cy="1266408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lIns="95921" tIns="47960" rIns="95921" bIns="47960" rtlCol="0">
            <a:spAutoFit/>
          </a:bodyPr>
          <a:lstStyle/>
          <a:p>
            <a:pPr algn="ctr"/>
            <a:r>
              <a:rPr lang="ko-KR" altLang="en-US" sz="3800" dirty="0" smtClean="0"/>
              <a:t>가족이나 친구 </a:t>
            </a:r>
            <a:r>
              <a:rPr lang="ko-KR" altLang="en-US" sz="3800" dirty="0" err="1" smtClean="0"/>
              <a:t>전화바로연결</a:t>
            </a:r>
            <a:endParaRPr lang="ko-KR" altLang="en-US" sz="3800" dirty="0"/>
          </a:p>
        </p:txBody>
      </p:sp>
      <p:sp>
        <p:nvSpPr>
          <p:cNvPr id="38" name="TextBox 37"/>
          <p:cNvSpPr txBox="1"/>
          <p:nvPr/>
        </p:nvSpPr>
        <p:spPr>
          <a:xfrm>
            <a:off x="14476303" y="23182653"/>
            <a:ext cx="4108864" cy="1327963"/>
          </a:xfrm>
          <a:prstGeom prst="rect">
            <a:avLst/>
          </a:prstGeom>
          <a:noFill/>
        </p:spPr>
        <p:txBody>
          <a:bodyPr wrap="square" lIns="95921" tIns="47960" rIns="95921" bIns="47960" rtlCol="0">
            <a:spAutoFit/>
          </a:bodyPr>
          <a:lstStyle/>
          <a:p>
            <a:endParaRPr lang="ko-KR" altLang="en-US" dirty="0"/>
          </a:p>
        </p:txBody>
      </p:sp>
      <p:sp>
        <p:nvSpPr>
          <p:cNvPr id="39" name="TextBox 38"/>
          <p:cNvSpPr txBox="1"/>
          <p:nvPr/>
        </p:nvSpPr>
        <p:spPr>
          <a:xfrm>
            <a:off x="14558210" y="23254711"/>
            <a:ext cx="3772711" cy="681632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lIns="95921" tIns="47960" rIns="95921" bIns="47960" rtlCol="0">
            <a:spAutoFit/>
          </a:bodyPr>
          <a:lstStyle/>
          <a:p>
            <a:pPr algn="ctr"/>
            <a:r>
              <a:rPr lang="ko-KR" altLang="en-US" sz="3800" dirty="0" err="1" smtClean="0"/>
              <a:t>경보음</a:t>
            </a:r>
            <a:r>
              <a:rPr lang="ko-KR" altLang="en-US" sz="3800" dirty="0" smtClean="0"/>
              <a:t> 발생 </a:t>
            </a:r>
            <a:endParaRPr lang="ko-KR" altLang="en-US" sz="3800" dirty="0"/>
          </a:p>
        </p:txBody>
      </p:sp>
      <p:sp>
        <p:nvSpPr>
          <p:cNvPr id="40" name="TextBox 39"/>
          <p:cNvSpPr txBox="1"/>
          <p:nvPr/>
        </p:nvSpPr>
        <p:spPr>
          <a:xfrm>
            <a:off x="14473269" y="24984074"/>
            <a:ext cx="4031338" cy="1266408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wrap="square" lIns="95921" tIns="47960" rIns="95921" bIns="47960" rtlCol="0">
            <a:spAutoFit/>
          </a:bodyPr>
          <a:lstStyle/>
          <a:p>
            <a:pPr algn="ctr"/>
            <a:r>
              <a:rPr lang="en-US" altLang="ko-KR" sz="3800" dirty="0" smtClean="0"/>
              <a:t>112,119 </a:t>
            </a:r>
            <a:r>
              <a:rPr lang="ko-KR" altLang="en-US" sz="3800" dirty="0" smtClean="0"/>
              <a:t>등 공공기관 </a:t>
            </a:r>
            <a:r>
              <a:rPr lang="ko-KR" altLang="en-US" sz="3800" dirty="0" err="1" smtClean="0"/>
              <a:t>바로연결</a:t>
            </a:r>
            <a:endParaRPr lang="ko-KR" altLang="en-US" sz="3800" dirty="0"/>
          </a:p>
        </p:txBody>
      </p:sp>
      <p:sp>
        <p:nvSpPr>
          <p:cNvPr id="41" name="오른쪽 화살표 40"/>
          <p:cNvSpPr/>
          <p:nvPr/>
        </p:nvSpPr>
        <p:spPr>
          <a:xfrm>
            <a:off x="13291895" y="21669461"/>
            <a:ext cx="1162886" cy="648511"/>
          </a:xfrm>
          <a:prstGeom prst="rightArrow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/>
          </a:p>
        </p:txBody>
      </p:sp>
      <p:sp>
        <p:nvSpPr>
          <p:cNvPr id="42" name="오른쪽 화살표 41"/>
          <p:cNvSpPr/>
          <p:nvPr/>
        </p:nvSpPr>
        <p:spPr>
          <a:xfrm>
            <a:off x="13291895" y="23326767"/>
            <a:ext cx="1162886" cy="648511"/>
          </a:xfrm>
          <a:prstGeom prst="rightArrow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/>
          </a:p>
        </p:txBody>
      </p:sp>
      <p:sp>
        <p:nvSpPr>
          <p:cNvPr id="43" name="오른쪽 화살표 42"/>
          <p:cNvSpPr/>
          <p:nvPr/>
        </p:nvSpPr>
        <p:spPr>
          <a:xfrm>
            <a:off x="13291895" y="25128187"/>
            <a:ext cx="1162886" cy="648511"/>
          </a:xfrm>
          <a:prstGeom prst="rightArrow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95921" tIns="47960" rIns="95921" bIns="47960" rtlCol="0" anchor="ctr"/>
          <a:lstStyle/>
          <a:p>
            <a:pPr algn="ctr"/>
            <a:endParaRPr lang="ko-KR" altLang="en-US"/>
          </a:p>
        </p:txBody>
      </p:sp>
      <p:sp>
        <p:nvSpPr>
          <p:cNvPr id="35" name="모서리가 둥근 직사각형 34"/>
          <p:cNvSpPr/>
          <p:nvPr/>
        </p:nvSpPr>
        <p:spPr>
          <a:xfrm>
            <a:off x="514351" y="571500"/>
            <a:ext cx="18773774" cy="50063400"/>
          </a:xfrm>
          <a:prstGeom prst="roundRect">
            <a:avLst>
              <a:gd name="adj" fmla="val 3968"/>
            </a:avLst>
          </a:prstGeom>
          <a:noFill/>
          <a:ln w="762000"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ko-KR"/>
            </a:defPPr>
            <a:lvl1pPr marL="0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2028567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4057132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6085699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8114266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10142831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12171398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14199965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16228531" algn="l" defTabSz="4057132" rtl="0" eaLnBrk="1" latinLnBrk="1" hangingPunct="1">
              <a:defRPr sz="8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765</TotalTime>
  <Words>99</Words>
  <Application>Microsoft Office PowerPoint</Application>
  <PresentationFormat>사용자 지정</PresentationFormat>
  <Paragraphs>30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슬라이드 1</vt:lpstr>
    </vt:vector>
  </TitlesOfParts>
  <Company>대구대학교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Aroma</dc:creator>
  <cp:lastModifiedBy>Com</cp:lastModifiedBy>
  <cp:revision>88</cp:revision>
  <dcterms:created xsi:type="dcterms:W3CDTF">2010-11-24T05:11:25Z</dcterms:created>
  <dcterms:modified xsi:type="dcterms:W3CDTF">2012-11-27T04:50:11Z</dcterms:modified>
</cp:coreProperties>
</file>

<file path=docProps/thumbnail.jpeg>
</file>