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9" r:id="rId4"/>
    <p:sldId id="261" r:id="rId5"/>
    <p:sldId id="260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ＭＳ Ｐゴシック" panose="020B0600070205080204" pitchFamily="34" charset="-128"/>
      <p:regular r:id="rId17"/>
    </p:embeddedFont>
    <p:embeddedFont>
      <p:font typeface="조선일보명조" panose="020B0600000101010101" charset="-127"/>
      <p:regular r:id="rId18"/>
    </p:embeddedFont>
    <p:embeddedFont>
      <p:font typeface="한컴 윤고딕 240" panose="02020603020101020101" pitchFamily="18" charset="-127"/>
      <p:regular r:id="rId19"/>
    </p:embeddedFont>
    <p:embeddedFont>
      <p:font typeface="배달의민족 주아" panose="02020603020101020101" pitchFamily="18" charset="-127"/>
      <p:regular r:id="rId20"/>
    </p:embeddedFont>
    <p:embeddedFont>
      <p:font typeface="배달의민족 도현" panose="020B0600000101010101" pitchFamily="50" charset="-127"/>
      <p:regular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a장미다방" panose="02020600000000000000" pitchFamily="18" charset="-127"/>
      <p:regular r:id="rId24"/>
    </p:embeddedFont>
    <p:embeddedFont>
      <p:font typeface="한컴 윤고딕 230" panose="02020603020101020101" pitchFamily="18" charset="-127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00000"/>
    <a:srgbClr val="F8CBAD"/>
    <a:srgbClr val="FA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26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3529E-A51F-4436-A1BE-AC0111D345E1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2BA2A-D5B1-4D25-82CA-EE96AAC5F2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629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A1182-1B49-4FD5-9E92-065E70C2C61B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C3BDE-DED2-43EE-9849-6649F87C2A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5689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706-5A86-4C90-A2F6-FF16E1AE17B7}" type="datetime1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61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1439-F2EF-4DDE-B582-910D8859FC3D}" type="datetime1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62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906C-89B6-4305-8252-4B2DF9259279}" type="datetime1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05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3AAA-B821-4D14-A6ED-435A20B209C9}" type="datetime1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58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C7D4-DDEF-41F3-A130-C82F986E4723}" type="datetime1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15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F88B-B2B6-4D78-B084-2E6CCE8CB0A7}" type="datetime1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12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3AC2-6009-4885-BC45-31CA49F6D777}" type="datetime1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20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2B44-E25D-4CB1-B9CB-5D4419F21DE8}" type="datetime1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94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9F02-78AF-4305-81DE-3219DEC0C65E}" type="datetime1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8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8617-ECF5-4417-9D5D-7EF95E072262}" type="datetime1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44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614E-84C2-4689-BA68-B69A83B28C20}" type="datetime1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25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F4F5F-9C69-4873-BBDF-DB81F94565AA}" type="datetime1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6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9D%BC%EB%B3%B8%EC%84%9C%EA%B8%B0" TargetMode="External"/><Relationship Id="rId2" Type="http://schemas.openxmlformats.org/officeDocument/2006/relationships/hyperlink" Target="https://ko.wikipedia.org/wiki/%EA%B3%A0%EC%82%AC%EA%B8%B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46525" y="922394"/>
            <a:ext cx="2635250" cy="18415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949699" y="1503778"/>
            <a:ext cx="4953001" cy="18415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182658" y="43505"/>
            <a:ext cx="3894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강의 </a:t>
            </a:r>
            <a:r>
              <a:rPr lang="en-US" altLang="ko-KR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일본사회와역사 </a:t>
            </a:r>
            <a:endParaRPr lang="en-US" altLang="ko-KR" sz="15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r"/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교수 </a:t>
            </a:r>
            <a:r>
              <a:rPr lang="en-US" altLang="ko-KR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최장근</a:t>
            </a:r>
            <a:endParaRPr lang="ko-KR" altLang="en-US" sz="1500" dirty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6525" y="605480"/>
            <a:ext cx="513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일본열도와 </a:t>
            </a:r>
            <a:endParaRPr lang="en-US" altLang="ko-KR" sz="40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  <a:p>
            <a:r>
              <a:rPr lang="ko-KR" altLang="en-US" sz="40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 민족의 형성과정</a:t>
            </a:r>
            <a:endParaRPr lang="en-US" altLang="ko-KR" sz="40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  <a:p>
            <a:r>
              <a:rPr lang="en-US" altLang="ko-KR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#</a:t>
            </a:r>
            <a:r>
              <a:rPr lang="ko-KR" altLang="en-US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일본은 어떻게 시작되었을까</a:t>
            </a:r>
            <a:r>
              <a:rPr lang="en-US" altLang="ko-KR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?</a:t>
            </a:r>
            <a:r>
              <a:rPr lang="ko-KR" altLang="en-US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 </a:t>
            </a:r>
            <a:endParaRPr lang="ko-KR" altLang="en-US" dirty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52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606112" y="373231"/>
            <a:ext cx="78159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72532" y="4315602"/>
            <a:ext cx="359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dirty="0" err="1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에조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蝦夷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)</a:t>
            </a:r>
            <a:endParaRPr lang="ko-KR" altLang="en-US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06113" y="373230"/>
            <a:ext cx="136032" cy="369332"/>
          </a:xfrm>
          <a:prstGeom prst="rect">
            <a:avLst/>
          </a:prstGeom>
          <a:solidFill>
            <a:srgbClr val="EB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886067" y="1052915"/>
            <a:ext cx="757646" cy="757646"/>
            <a:chOff x="1672046" y="682959"/>
            <a:chExt cx="757646" cy="757646"/>
          </a:xfrm>
        </p:grpSpPr>
        <p:sp>
          <p:nvSpPr>
            <p:cNvPr id="28" name="직사각형 27"/>
            <p:cNvSpPr/>
            <p:nvPr/>
          </p:nvSpPr>
          <p:spPr>
            <a:xfrm>
              <a:off x="1672046" y="682959"/>
              <a:ext cx="757646" cy="75764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ko-KR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1</a:t>
              </a:r>
              <a:endPara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735086" y="745927"/>
              <a:ext cx="645267" cy="64526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83496" y="416049"/>
            <a:ext cx="359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사라진민족</a:t>
            </a:r>
            <a:endParaRPr lang="ko-KR" altLang="en-US" b="1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86068" y="4061477"/>
            <a:ext cx="757646" cy="7576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42256" y="4110911"/>
            <a:ext cx="645267" cy="6452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06112" y="2176352"/>
            <a:ext cx="8282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규슈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남부에 살던 민족으로 소규모의 왕국을 세웠으나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야마토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민족에 의해 일본에 흡수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동화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606111" y="2734234"/>
            <a:ext cx="8282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 </a:t>
            </a:r>
            <a:r>
              <a:rPr lang="ko-KR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일본의 </a:t>
            </a:r>
            <a:r>
              <a:rPr lang="ko-KR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  <a:hlinkClick r:id="rId2" tooltip="고사기"/>
              </a:rPr>
              <a:t>고사기</a:t>
            </a:r>
            <a:r>
              <a:rPr lang="ko-KR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(古事記)와 </a:t>
            </a:r>
            <a:r>
              <a:rPr lang="ko-KR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  <a:hlinkClick r:id="rId3" tooltip="일본서기"/>
              </a:rPr>
              <a:t>일본서기</a:t>
            </a:r>
            <a:r>
              <a:rPr lang="ko-KR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(日本書紀)의 신화에 등장하는 소수민족</a:t>
            </a:r>
            <a:endParaRPr lang="ko-KR" altLang="en-US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06110" y="3266040"/>
            <a:ext cx="8282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쿠마소라는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이름은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"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곰 사냥꾼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"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이라는 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뜻</a:t>
            </a:r>
            <a:r>
              <a:rPr lang="en-US" altLang="ko-KR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굉장한 무력을 가진 민족</a:t>
            </a:r>
            <a:endParaRPr lang="ko-KR" altLang="en-US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2532" y="1430031"/>
            <a:ext cx="359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구마소</a:t>
            </a:r>
            <a:r>
              <a:rPr lang="en-US" altLang="ko-KR" dirty="0"/>
              <a:t>(</a:t>
            </a:r>
            <a:r>
              <a:rPr lang="ko-KR" altLang="en-US" dirty="0" err="1"/>
              <a:t>熊襲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99" y="3723061"/>
            <a:ext cx="3560120" cy="2743517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606110" y="5007337"/>
            <a:ext cx="8282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▶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일본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혼슈의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간토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지방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도호쿠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지방과 홋카이도 </a:t>
            </a:r>
            <a:r>
              <a:rPr lang="ko-KR" altLang="en-US" sz="16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지역에 살면서 </a:t>
            </a:r>
            <a:r>
              <a:rPr lang="ko-KR" altLang="en-US" sz="1600" dirty="0" err="1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야마토</a:t>
            </a:r>
            <a:r>
              <a:rPr lang="ko-KR" altLang="en-US" sz="16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민족에 의해 </a:t>
            </a:r>
            <a:endParaRPr lang="en-US" altLang="ko-KR" sz="1600" dirty="0" smtClean="0">
              <a:solidFill>
                <a:schemeClr val="bg1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fontAlgn="base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이민족시</a:t>
            </a:r>
            <a:r>
              <a:rPr lang="ko-KR" altLang="en-US" sz="16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되었던 민족 집단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606109" y="6165694"/>
            <a:ext cx="8282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▶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훗날 아이누의 일부와 이어지는 종족이 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포함 </a:t>
            </a:r>
            <a:endParaRPr lang="ko-KR" altLang="en-US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06108" y="5557263"/>
            <a:ext cx="8282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▶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‘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에미시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’ 또는 ‘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에비스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’라고도 부르는데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이들은 </a:t>
            </a:r>
            <a:endParaRPr lang="en-US" altLang="ko-KR" sz="1600" dirty="0" smtClean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fontAlgn="base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고대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일본 왕권으로부터 멸시와 지배의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대상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81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606112" y="373231"/>
            <a:ext cx="78159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606113" y="373230"/>
            <a:ext cx="136032" cy="369332"/>
          </a:xfrm>
          <a:prstGeom prst="rect">
            <a:avLst/>
          </a:prstGeom>
          <a:solidFill>
            <a:srgbClr val="EB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983496" y="416049"/>
            <a:ext cx="359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사라진민족</a:t>
            </a:r>
            <a:endParaRPr lang="ko-KR" altLang="en-US" b="1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76326" y="1277862"/>
            <a:ext cx="757646" cy="7576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932515" y="1334051"/>
            <a:ext cx="645267" cy="6452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53262" y="1472018"/>
            <a:ext cx="359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dirty="0" err="1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하야토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</a:t>
            </a:r>
            <a:r>
              <a:rPr lang="ko-KR" altLang="en-US" b="1" dirty="0" err="1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隼人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)</a:t>
            </a:r>
            <a:endParaRPr lang="ko-KR" altLang="en-US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255148" y="2275384"/>
            <a:ext cx="71668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하야토라는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이름은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"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발빠른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자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"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혹은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"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매와 같은 사람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"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이라는 뜻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endParaRPr lang="ko-KR" altLang="en-US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06110" y="2853814"/>
            <a:ext cx="8282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 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일본 측의 기록으로는 </a:t>
            </a:r>
            <a:r>
              <a:rPr lang="en-US" altLang="ko-KR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8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세기 초에 </a:t>
            </a:r>
            <a:r>
              <a:rPr lang="ko-KR" altLang="en-US" sz="1600" dirty="0" err="1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야마토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정권에 복속</a:t>
            </a:r>
            <a:r>
              <a:rPr lang="en-US" altLang="ko-KR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현재는 일본인과 동화되어 사라짐</a:t>
            </a:r>
            <a:r>
              <a:rPr lang="en-US" altLang="ko-KR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endParaRPr lang="ko-KR" altLang="en-US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14997" y="3389697"/>
            <a:ext cx="8473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고고학적인 발굴이나 인골조사를 통해 볼 때는 내륙에는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조몬인들이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다수였지만 해안가 일대는 한반도나 중국에서 건너온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야요이인들도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상당수 있었던 것으로 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보여짐</a:t>
            </a:r>
            <a:r>
              <a:rPr lang="en-US" altLang="ko-KR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 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언어도 </a:t>
            </a:r>
            <a:r>
              <a:rPr lang="ko-KR" altLang="en-US" sz="1600" dirty="0" err="1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야마토인과는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달랐음</a:t>
            </a:r>
            <a:r>
              <a:rPr lang="en-US" altLang="ko-KR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endParaRPr lang="ko-KR" altLang="en-US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65" y="4081287"/>
            <a:ext cx="4267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143885" y="3566159"/>
            <a:ext cx="6865620" cy="373381"/>
          </a:xfrm>
          <a:prstGeom prst="roundRect">
            <a:avLst>
              <a:gd name="adj" fmla="val 50000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0" name="그룹 49"/>
          <p:cNvGrpSpPr/>
          <p:nvPr/>
        </p:nvGrpSpPr>
        <p:grpSpPr>
          <a:xfrm>
            <a:off x="523874" y="680031"/>
            <a:ext cx="8096251" cy="4987050"/>
            <a:chOff x="523874" y="699081"/>
            <a:chExt cx="8096251" cy="4987050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17" b="13871"/>
            <a:stretch/>
          </p:blipFill>
          <p:spPr>
            <a:xfrm>
              <a:off x="3128389" y="699081"/>
              <a:ext cx="2935627" cy="2178597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직선 연결선 2"/>
            <p:cNvCxnSpPr/>
            <p:nvPr/>
          </p:nvCxnSpPr>
          <p:spPr>
            <a:xfrm>
              <a:off x="655108" y="2859968"/>
              <a:ext cx="766233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95482" y="5362966"/>
              <a:ext cx="35475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JAPAN Of Society And History  </a:t>
              </a:r>
              <a:r>
                <a:rPr lang="ko-KR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 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 </a:t>
              </a:r>
              <a:endPara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737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구석기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437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조  몬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2612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야오이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2312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고  분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858" y="3107109"/>
              <a:ext cx="1170517" cy="11705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5" name="직선 연결선 24"/>
            <p:cNvCxnSpPr/>
            <p:nvPr/>
          </p:nvCxnSpPr>
          <p:spPr>
            <a:xfrm>
              <a:off x="655108" y="5349168"/>
              <a:ext cx="766233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774" y="3100759"/>
              <a:ext cx="1206501" cy="12065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524" y="3101260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399" y="3071627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376" y="3107109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74" y="3071626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82562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일본의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민족구성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3874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지질학적 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형성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89767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2017. 10. 10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37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820288" y="243729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경영학과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2141**** 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김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*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희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7" b="13871"/>
          <a:stretch/>
        </p:blipFill>
        <p:spPr>
          <a:xfrm>
            <a:off x="3128389" y="680031"/>
            <a:ext cx="2935627" cy="21785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직선 연결선 2"/>
          <p:cNvCxnSpPr/>
          <p:nvPr/>
        </p:nvCxnSpPr>
        <p:spPr>
          <a:xfrm>
            <a:off x="655108" y="2840918"/>
            <a:ext cx="7662334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95482" y="4993462"/>
            <a:ext cx="35475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JAPAN Of Society And History  </a:t>
            </a: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0370" y="4328499"/>
            <a:ext cx="26691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 민족구성</a:t>
            </a:r>
            <a:endParaRPr lang="ko-KR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655108" y="4979664"/>
            <a:ext cx="7662334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89767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2017. 10. 10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16" y="3088059"/>
            <a:ext cx="1170517" cy="11705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4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2629264" y="2551895"/>
            <a:ext cx="3994852" cy="356689"/>
          </a:xfrm>
          <a:prstGeom prst="rect">
            <a:avLst/>
          </a:prstGeom>
          <a:solidFill>
            <a:srgbClr val="5F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3005674" y="7115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45"/>
          <p:cNvGrpSpPr/>
          <p:nvPr/>
        </p:nvGrpSpPr>
        <p:grpSpPr>
          <a:xfrm>
            <a:off x="2272344" y="89399"/>
            <a:ext cx="4601430" cy="720000"/>
            <a:chOff x="2529614" y="76213"/>
            <a:chExt cx="4601430" cy="720000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TextBox 52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1979400" y="1516212"/>
            <a:ext cx="5124872" cy="68612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2055907" y="1389923"/>
            <a:ext cx="4971857" cy="8663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2340905" y="1568452"/>
            <a:ext cx="524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현대 일본인의 조상은 누구인가</a:t>
            </a:r>
            <a:endParaRPr lang="ko-KR" altLang="en-US" sz="16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53003" y="1918015"/>
            <a:ext cx="2191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-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순수단일민족일까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63" name="직선 연결선 62"/>
          <p:cNvCxnSpPr/>
          <p:nvPr/>
        </p:nvCxnSpPr>
        <p:spPr>
          <a:xfrm>
            <a:off x="4573058" y="5888334"/>
            <a:ext cx="2" cy="969666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989264" y="2539252"/>
            <a:ext cx="337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세 가지 학설</a:t>
            </a:r>
            <a:endParaRPr lang="ko-KR" altLang="en-US" dirty="0">
              <a:solidFill>
                <a:schemeClr val="bg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64526" y="3451082"/>
            <a:ext cx="9017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①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조몬인이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점차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야요이인으로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진화하고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현대 일본인의 먼 조상이라는 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  <a:p>
            <a:pPr algn="ct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② 엄청난 수의 한국인이 농업기술과 문화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유전자를 가지고 이주했다는 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 (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한반도에서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7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만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5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천명이주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</a:p>
          <a:p>
            <a:pPr algn="ctr"/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③한국에서 이주민이 건너온 것은 인정하나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엄청난 규모가 아니라는 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1638014" y="5011075"/>
            <a:ext cx="6229977" cy="823964"/>
          </a:xfrm>
          <a:prstGeom prst="rect">
            <a:avLst/>
          </a:prstGeom>
          <a:solidFill>
            <a:srgbClr val="5F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1728450" y="4981908"/>
            <a:ext cx="6034052" cy="9064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2133764" y="5130669"/>
            <a:ext cx="524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“1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번이 현대 일본인의 설득력을 갖는 주장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,</a:t>
            </a:r>
          </a:p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한국인의 유전자가 전해 진 것을 환영할 수 없기 때문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5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 flipH="1">
            <a:off x="4514014" y="0"/>
            <a:ext cx="59045" cy="685800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17"/>
          <p:cNvGrpSpPr/>
          <p:nvPr/>
        </p:nvGrpSpPr>
        <p:grpSpPr>
          <a:xfrm>
            <a:off x="4667771" y="775908"/>
            <a:ext cx="3707459" cy="357137"/>
            <a:chOff x="2484229" y="2396553"/>
            <a:chExt cx="3332810" cy="357137"/>
          </a:xfrm>
        </p:grpSpPr>
        <p:sp>
          <p:nvSpPr>
            <p:cNvPr id="23" name="직사각형 22"/>
            <p:cNvSpPr/>
            <p:nvPr/>
          </p:nvSpPr>
          <p:spPr>
            <a:xfrm>
              <a:off x="2590387" y="2396553"/>
              <a:ext cx="3199353" cy="356689"/>
            </a:xfrm>
            <a:prstGeom prst="rect">
              <a:avLst/>
            </a:prstGeom>
            <a:solidFill>
              <a:srgbClr val="59A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/>
            <p:cNvSpPr/>
            <p:nvPr/>
          </p:nvSpPr>
          <p:spPr>
            <a:xfrm rot="16200000">
              <a:off x="2462796" y="2531475"/>
              <a:ext cx="161085" cy="118220"/>
            </a:xfrm>
            <a:prstGeom prst="triangle">
              <a:avLst/>
            </a:prstGeom>
            <a:solidFill>
              <a:srgbClr val="59A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699780" y="2397000"/>
              <a:ext cx="1117259" cy="356690"/>
            </a:xfrm>
            <a:prstGeom prst="rect">
              <a:avLst/>
            </a:prstGeom>
            <a:solidFill>
              <a:srgbClr val="5EC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4498140" y="775908"/>
            <a:ext cx="4157815" cy="369332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유전자분석</a:t>
            </a:r>
            <a:r>
              <a:rPr lang="en-US" altLang="ko-KR" b="1" dirty="0" smtClean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, </a:t>
            </a:r>
            <a:r>
              <a:rPr lang="ko-KR" altLang="en-US" b="1" dirty="0" smtClean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일본인은 한반도 이주민</a:t>
            </a:r>
            <a:r>
              <a:rPr lang="en-US" altLang="ko-KR" b="1" dirty="0" smtClean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endParaRPr lang="en-US" altLang="ko-KR" b="1" dirty="0">
              <a:solidFill>
                <a:schemeClr val="bg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810966" y="125872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두개골의 형태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조몬인은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아이누인과 닮았고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</a:t>
            </a:r>
          </a:p>
          <a:p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야요이인들은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현대 일본인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한국인과 닮았다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11" y="3545069"/>
            <a:ext cx="4295968" cy="2322954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4816687" y="2294177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지역에 따른 유전자 구성비율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19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세기에 일본 역사에 편입된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아이누인들이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조몬인의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후손일 확률이 크고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</a:t>
            </a:r>
          </a:p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현대의 일본인들은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“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근래 일본에 이주해 온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야요이인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”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5028676" y="4572354"/>
            <a:ext cx="1730166" cy="108591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92892" y="4203022"/>
            <a:ext cx="136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accent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야요이인</a:t>
            </a:r>
            <a:endParaRPr lang="ko-KR" altLang="en-US" dirty="0">
              <a:solidFill>
                <a:schemeClr val="accent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6491553" y="3746133"/>
            <a:ext cx="1402614" cy="134467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673573" y="4861365"/>
            <a:ext cx="136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조몬인</a:t>
            </a:r>
            <a:endParaRPr lang="ko-KR" altLang="en-US" dirty="0">
              <a:solidFill>
                <a:schemeClr val="accent6">
                  <a:lumMod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35616" y="2570986"/>
            <a:ext cx="3861050" cy="35668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이등변 삼각형 36"/>
          <p:cNvSpPr/>
          <p:nvPr/>
        </p:nvSpPr>
        <p:spPr>
          <a:xfrm rot="5400000">
            <a:off x="4069322" y="2671674"/>
            <a:ext cx="161085" cy="142670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213737" y="2564664"/>
            <a:ext cx="552853" cy="3566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81522" y="2558343"/>
            <a:ext cx="4157815" cy="369332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언어학적 분석</a:t>
            </a:r>
            <a:r>
              <a:rPr lang="en-US" altLang="ko-KR" b="1" dirty="0" smtClean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, </a:t>
            </a:r>
            <a:r>
              <a:rPr lang="ko-KR" altLang="en-US" b="1" dirty="0" smtClean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일본인은 한반도 이주민</a:t>
            </a:r>
            <a:r>
              <a:rPr lang="en-US" altLang="ko-KR" b="1" dirty="0" smtClean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endParaRPr lang="en-US" altLang="ko-KR" b="1" dirty="0">
              <a:solidFill>
                <a:schemeClr val="bg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81522" y="3446238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한국은 신라어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일본어는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고구려어에서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유래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algn="ctr"/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신라는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일본과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긴밀한 관계를 맺지 않았다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  <a:p>
            <a:pPr algn="ctr"/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신라에 복속된 고구려와 백제의 언어는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후세에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전해지지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않았다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  <a:p>
            <a:pPr algn="ctr"/>
            <a:endParaRPr lang="en-US" altLang="ko-KR" sz="1400" dirty="0" smtClean="0">
              <a:solidFill>
                <a:srgbClr val="FF000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algn="ctr"/>
            <a:r>
              <a:rPr lang="ko-KR" altLang="en-US" sz="1600" dirty="0" err="1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한반도인이</a:t>
            </a:r>
            <a:r>
              <a:rPr lang="ko-KR" altLang="en-US" sz="1600" dirty="0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이주한 </a:t>
            </a:r>
            <a:r>
              <a:rPr lang="en-US" altLang="ko-KR" sz="1600" dirty="0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BC400</a:t>
            </a:r>
            <a:r>
              <a:rPr lang="ko-KR" altLang="en-US" sz="1600" dirty="0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경엔 </a:t>
            </a:r>
            <a:endParaRPr lang="en-US" altLang="ko-KR" sz="1600" dirty="0" smtClean="0">
              <a:solidFill>
                <a:srgbClr val="FF000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신라어 외에도 다양한</a:t>
            </a:r>
            <a:r>
              <a:rPr lang="en-US" altLang="ko-KR" sz="1600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언어의 성격을 띄었을 것</a:t>
            </a:r>
            <a:r>
              <a:rPr lang="en-US" altLang="ko-KR" sz="1600" dirty="0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endParaRPr lang="en-US" altLang="ko-KR" sz="1600" dirty="0">
              <a:solidFill>
                <a:srgbClr val="FF000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37" y="274117"/>
            <a:ext cx="1578208" cy="1604925"/>
          </a:xfrm>
          <a:prstGeom prst="rect">
            <a:avLst/>
          </a:prstGeom>
        </p:spPr>
      </p:pic>
      <p:cxnSp>
        <p:nvCxnSpPr>
          <p:cNvPr id="43" name="직선 연결선 42"/>
          <p:cNvCxnSpPr/>
          <p:nvPr/>
        </p:nvCxnSpPr>
        <p:spPr>
          <a:xfrm flipH="1" flipV="1">
            <a:off x="3414988" y="989850"/>
            <a:ext cx="1099026" cy="1297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타원 49"/>
          <p:cNvSpPr/>
          <p:nvPr/>
        </p:nvSpPr>
        <p:spPr>
          <a:xfrm>
            <a:off x="3891242" y="6001874"/>
            <a:ext cx="1213795" cy="73597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4047380" y="6062248"/>
            <a:ext cx="1800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「</a:t>
            </a:r>
            <a:r>
              <a:rPr lang="ko-KR" altLang="en-US" sz="1400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韓</a:t>
            </a:r>
            <a:r>
              <a:rPr lang="en-US" altLang="ko-KR" sz="1400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·</a:t>
            </a:r>
            <a:r>
              <a:rPr lang="ko-KR" altLang="en-US" sz="1400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日 </a:t>
            </a:r>
            <a:endParaRPr lang="en-US" altLang="ko-KR" sz="1400" dirty="0" smtClean="0">
              <a:solidFill>
                <a:schemeClr val="bg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쌍둥이론</a:t>
            </a:r>
            <a:r>
              <a:rPr lang="ko-KR" altLang="en-US" sz="1400" u="sng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」</a:t>
            </a:r>
            <a:endParaRPr lang="ko-KR" altLang="en-US" sz="1400" dirty="0">
              <a:solidFill>
                <a:schemeClr val="bg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endParaRPr lang="en-US" altLang="ko-KR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8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3005674" y="71155"/>
            <a:ext cx="776286" cy="121285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2272344" y="89399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구석기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조  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야오이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고  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일본의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민족구성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형성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979400" y="1516212"/>
            <a:ext cx="5124872" cy="68612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2055907" y="1389923"/>
            <a:ext cx="4971857" cy="8663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970787" y="1659217"/>
            <a:ext cx="524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ko-KR" altLang="en-US" sz="20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현대 일본민족의 구성</a:t>
            </a:r>
            <a:endParaRPr lang="ko-KR" altLang="en-US" sz="16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65105" y="2467502"/>
            <a:ext cx="78159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45060" y="2467501"/>
            <a:ext cx="359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주요민족 </a:t>
            </a:r>
            <a:r>
              <a:rPr lang="en-US" altLang="ko-KR" b="1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_ </a:t>
            </a:r>
            <a:r>
              <a:rPr lang="ko-KR" altLang="en-US" b="1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야마토</a:t>
            </a:r>
            <a:r>
              <a:rPr lang="ko-KR" altLang="en-US" b="1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민족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大和民族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)</a:t>
            </a:r>
            <a:endParaRPr lang="ko-KR" altLang="en-US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endParaRPr lang="ko-KR" altLang="en-US" b="1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65106" y="2467501"/>
            <a:ext cx="136032" cy="369332"/>
          </a:xfrm>
          <a:prstGeom prst="rect">
            <a:avLst/>
          </a:prstGeom>
          <a:solidFill>
            <a:srgbClr val="EB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458352" y="3102003"/>
            <a:ext cx="8022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야마토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정권이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5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세기부터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규슈의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하야토와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구마소를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흡수하고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동북쪽으로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에조를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밀어내며 주류세력으로 성장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61728" y="4398628"/>
            <a:ext cx="8022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일본 최초의 통일정권인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야마토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정권 시대에서 유래된 어원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89872" y="3851290"/>
            <a:ext cx="8022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현재 일본민족의 대다수를 차지하는 민족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야요이인의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후손이자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조몬인과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야요이인의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혼혈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67305" y="4945966"/>
            <a:ext cx="8022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19C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말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~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북부의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아이누족과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민족적 구분을 위한 일본 고유의 민족개념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61728" y="5515437"/>
            <a:ext cx="8022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민족적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자존감이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높아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아이누족을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미개시해 분쟁이 끊이지 않았음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51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88" y="3552873"/>
            <a:ext cx="3983903" cy="28715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3" y="3552873"/>
            <a:ext cx="4327585" cy="2915979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606112" y="373231"/>
            <a:ext cx="78159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20132" y="1277631"/>
            <a:ext cx="359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아이누민족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アイヌ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)</a:t>
            </a:r>
            <a:endParaRPr lang="ko-KR" altLang="en-US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06113" y="373230"/>
            <a:ext cx="136032" cy="369332"/>
          </a:xfrm>
          <a:prstGeom prst="rect">
            <a:avLst/>
          </a:prstGeom>
          <a:solidFill>
            <a:srgbClr val="EB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886067" y="1052915"/>
            <a:ext cx="757646" cy="757646"/>
            <a:chOff x="1672046" y="682959"/>
            <a:chExt cx="757646" cy="757646"/>
          </a:xfrm>
        </p:grpSpPr>
        <p:sp>
          <p:nvSpPr>
            <p:cNvPr id="28" name="직사각형 27"/>
            <p:cNvSpPr/>
            <p:nvPr/>
          </p:nvSpPr>
          <p:spPr>
            <a:xfrm>
              <a:off x="1672046" y="682959"/>
              <a:ext cx="757646" cy="75764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ko-KR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1</a:t>
              </a:r>
              <a:endPara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735086" y="745927"/>
              <a:ext cx="645267" cy="64526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83496" y="416049"/>
            <a:ext cx="359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비주류민족</a:t>
            </a:r>
            <a:endParaRPr lang="ko-KR" altLang="en-US" b="1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06112" y="2010423"/>
            <a:ext cx="8022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일본 열도에 살고 있던 원주민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한반도와 아시아대륙에서 이주해 온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야요이인에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밀려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북쪽의 홋카이도를 비롯한 북방도서를 중심으로 세력을 형성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70751" y="2850685"/>
            <a:ext cx="8022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특유의 폐쇄성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자신들의 언어와 문화를 지키려는 노력이 계속되고 있음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기후적 특성에 맞춘 생활문화의 발전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자연숭배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농경보다는 채집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70751" y="3693781"/>
            <a:ext cx="8022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최근에서야 일본정부로부터 공식적인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인정을 받아 알려지기 시작함</a:t>
            </a:r>
            <a:r>
              <a:rPr lang="en-US" altLang="ko-KR" sz="16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endParaRPr lang="en-US" altLang="ko-KR" sz="1600" dirty="0">
              <a:solidFill>
                <a:schemeClr val="bg1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70751" y="4239667"/>
            <a:ext cx="8022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</a:t>
            </a:r>
            <a:r>
              <a:rPr lang="ko-KR" altLang="en-US" sz="16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과거 </a:t>
            </a:r>
            <a:r>
              <a:rPr lang="ko-KR" altLang="en-US" sz="16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‘</a:t>
            </a:r>
            <a:r>
              <a:rPr lang="ko-KR" altLang="en-US" sz="1600" dirty="0" err="1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에조치</a:t>
            </a:r>
            <a:r>
              <a:rPr lang="en-US" altLang="ko-KR" sz="16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蝦夷地</a:t>
            </a:r>
            <a:r>
              <a:rPr lang="en-US" altLang="ko-KR" sz="16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)’</a:t>
            </a:r>
            <a:r>
              <a:rPr lang="ko-KR" altLang="en-US" sz="16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라고 불렸던 홋카이도에 사는 원주민이란 뜻으로</a:t>
            </a:r>
            <a:r>
              <a:rPr lang="en-US" altLang="ko-KR" sz="16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 err="1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에조라고도</a:t>
            </a:r>
            <a:r>
              <a:rPr lang="ko-KR" altLang="en-US" sz="16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불림</a:t>
            </a:r>
            <a:r>
              <a:rPr lang="en-US" altLang="ko-KR" sz="16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endParaRPr lang="en-US" altLang="ko-KR" sz="1600" dirty="0">
              <a:solidFill>
                <a:schemeClr val="bg1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45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903319" y="482204"/>
            <a:ext cx="757646" cy="7576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59508" y="525022"/>
            <a:ext cx="645267" cy="6452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3264" y="772724"/>
            <a:ext cx="359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류큐민족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</a:t>
            </a:r>
            <a:r>
              <a:rPr lang="ko-KR" altLang="en-US" b="1" dirty="0" err="1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琉球民族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)</a:t>
            </a:r>
            <a:endParaRPr lang="ko-KR" altLang="en-US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14" y="3838755"/>
            <a:ext cx="4223750" cy="274409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4" y="3838755"/>
            <a:ext cx="4068074" cy="2744098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434514" y="1459816"/>
            <a:ext cx="8022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현 일본의 오키나와 현과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아마미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가고시마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현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제도에 주로 정착해 살아오고 있는 민족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좁은 의미로는 오키나와인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오키나와 섬에 거주하고 있는 사람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34514" y="2306397"/>
            <a:ext cx="8022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2008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소수민족으로 인정된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아이누족과는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달리 유엔의 권고에도 소수민족으로 인정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X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34514" y="2922268"/>
            <a:ext cx="8022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류큐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열도에 살고 있는 원주민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조몬인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들과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도래인들의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융합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34514" y="3538139"/>
            <a:ext cx="8022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홋카이도와 마찬가지로 근대 일본의 대동아 정책에 따라 강제적으로 편입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98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36" y="847655"/>
            <a:ext cx="4686300" cy="3237476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903319" y="482204"/>
            <a:ext cx="757646" cy="7576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59508" y="525022"/>
            <a:ext cx="645267" cy="6452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3264" y="772724"/>
            <a:ext cx="359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dirty="0" err="1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니브흐민족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ニヴフ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)</a:t>
            </a:r>
            <a:endParaRPr lang="ko-KR" altLang="en-US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77177" y="1652743"/>
            <a:ext cx="80226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 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러시아의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극동지방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아무르강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하류지역</a:t>
            </a:r>
            <a:r>
              <a:rPr lang="en-US" altLang="ko-KR" sz="16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사할린섬</a:t>
            </a:r>
            <a:r>
              <a:rPr lang="ko-KR" altLang="en-US" sz="16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및 일본 홋카이도에 사는 </a:t>
            </a:r>
            <a:r>
              <a:rPr lang="ko-KR" altLang="en-US" sz="16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민족</a:t>
            </a:r>
            <a:r>
              <a:rPr lang="en-US" altLang="ko-KR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  <a:p>
            <a:pPr fontAlgn="base"/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en-US" altLang="ko-KR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일본의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니브흐족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인구는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1,000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여 명으</a:t>
            </a:r>
            <a:r>
              <a:rPr lang="ko-KR" altLang="en-US" sz="16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로 추정</a:t>
            </a:r>
          </a:p>
          <a:p>
            <a:pPr fontAlgn="base"/>
            <a:endParaRPr lang="ko-KR" altLang="en-US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34514" y="2596147"/>
            <a:ext cx="8022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 </a:t>
            </a:r>
            <a:r>
              <a:rPr lang="ko-KR" altLang="en-US" sz="1600" dirty="0" err="1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아이누어를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비롯하여 이웃의 퉁구스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·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만주</a:t>
            </a:r>
            <a:r>
              <a:rPr lang="ko-KR" altLang="en-US" sz="16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어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계통의 여러 부족과 밀접한 관계를 맺고 </a:t>
            </a:r>
            <a:r>
              <a:rPr lang="ko-KR" altLang="en-US" sz="16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있음</a:t>
            </a:r>
            <a:r>
              <a:rPr lang="en-US" altLang="ko-KR" sz="16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34514" y="3348510"/>
            <a:ext cx="870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 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현재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대부분은 러시아에 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거주</a:t>
            </a:r>
            <a:r>
              <a:rPr lang="en-US" altLang="ko-KR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제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차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세계</a:t>
            </a:r>
            <a:r>
              <a:rPr lang="ko-KR" altLang="en-US" sz="16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대전 이전에 </a:t>
            </a:r>
            <a:r>
              <a:rPr lang="ko-KR" altLang="en-US" sz="1600" dirty="0" err="1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일본령이었던</a:t>
            </a:r>
            <a:r>
              <a:rPr lang="ko-KR" altLang="en-US" sz="16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남사할린에</a:t>
            </a:r>
            <a:r>
              <a:rPr lang="ko-KR" altLang="en-US" sz="16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거주했던 </a:t>
            </a:r>
            <a:endParaRPr lang="en-US" altLang="ko-KR" sz="1600" dirty="0">
              <a:solidFill>
                <a:schemeClr val="bg1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fontAlgn="base"/>
            <a:r>
              <a:rPr lang="en-US" altLang="ko-KR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 err="1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니브흐족은</a:t>
            </a:r>
            <a:r>
              <a:rPr lang="ko-KR" altLang="en-US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일본이 패망한 후에 일본으로 </a:t>
            </a:r>
            <a:r>
              <a:rPr lang="ko-KR" altLang="en-US" sz="16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송환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03319" y="4304276"/>
            <a:ext cx="757646" cy="7576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4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959508" y="4347094"/>
            <a:ext cx="645267" cy="6452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2287" y="4498433"/>
            <a:ext cx="359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월타족</a:t>
            </a:r>
            <a:r>
              <a:rPr lang="en-US" altLang="ja-JP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</a:t>
            </a:r>
            <a:r>
              <a:rPr lang="ja-JP" altLang="en-US" b="1" dirty="0">
                <a:latin typeface="배달의민족 도현" panose="020B0600000101010101" pitchFamily="50" charset="-127"/>
              </a:rPr>
              <a:t>ウィルタ</a:t>
            </a:r>
            <a:r>
              <a:rPr lang="en-US" altLang="ja-JP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)</a:t>
            </a:r>
            <a:endParaRPr lang="ja-JP" altLang="en-US" dirty="0">
              <a:latin typeface="배달의민족 도현" panose="020B0600000101010101" pitchFamily="50" charset="-127"/>
            </a:endParaRPr>
          </a:p>
          <a:p>
            <a:pPr fontAlgn="base" latinLnBrk="0"/>
            <a:endParaRPr lang="ja-JP" altLang="en-US" dirty="0">
              <a:latin typeface="배달의민족 도현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27279" y="5457793"/>
            <a:ext cx="8022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▶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사할린 섬 북동부와 남부 및 일본에 걸쳐 거주하는 소수민족</a:t>
            </a:r>
          </a:p>
          <a:p>
            <a:pPr fontAlgn="base"/>
            <a:r>
              <a:rPr lang="ko-KR" altLang="en-US" sz="16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계통의 </a:t>
            </a:r>
            <a:r>
              <a:rPr lang="ko-KR" altLang="en-US" sz="16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여러 부족과 밀접한 관계를 맺고 </a:t>
            </a:r>
            <a:r>
              <a:rPr lang="ko-KR" altLang="en-US" sz="16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있음</a:t>
            </a:r>
            <a:r>
              <a:rPr lang="en-US" altLang="ko-KR" sz="16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93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1576</TotalTime>
  <Words>726</Words>
  <Application>Microsoft Office PowerPoint</Application>
  <PresentationFormat>화면 슬라이드 쇼(4:3)</PresentationFormat>
  <Paragraphs>132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3" baseType="lpstr">
      <vt:lpstr>Calibri Light</vt:lpstr>
      <vt:lpstr>ＭＳ Ｐゴシック</vt:lpstr>
      <vt:lpstr>조선일보명조</vt:lpstr>
      <vt:lpstr>한컴 윤고딕 240</vt:lpstr>
      <vt:lpstr>배달의민족 주아</vt:lpstr>
      <vt:lpstr>배달의민족 도현</vt:lpstr>
      <vt:lpstr>맑은 고딕</vt:lpstr>
      <vt:lpstr>a장미다방</vt:lpstr>
      <vt:lpstr>Arial</vt:lpstr>
      <vt:lpstr>한컴 윤고딕 230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김명찬</dc:creator>
  <cp:lastModifiedBy>Windows 사용자</cp:lastModifiedBy>
  <cp:revision>71</cp:revision>
  <dcterms:created xsi:type="dcterms:W3CDTF">2017-09-26T13:07:18Z</dcterms:created>
  <dcterms:modified xsi:type="dcterms:W3CDTF">2017-10-08T06:07:31Z</dcterms:modified>
</cp:coreProperties>
</file>