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83" r:id="rId10"/>
    <p:sldId id="264" r:id="rId11"/>
    <p:sldId id="265" r:id="rId12"/>
    <p:sldId id="267" r:id="rId13"/>
    <p:sldId id="268" r:id="rId14"/>
    <p:sldId id="271" r:id="rId15"/>
    <p:sldId id="274" r:id="rId16"/>
    <p:sldId id="273" r:id="rId17"/>
    <p:sldId id="275" r:id="rId18"/>
    <p:sldId id="276" r:id="rId19"/>
    <p:sldId id="277" r:id="rId20"/>
    <p:sldId id="278" r:id="rId21"/>
    <p:sldId id="280" r:id="rId22"/>
    <p:sldId id="279" r:id="rId23"/>
    <p:sldId id="284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전혜진" initials="전" lastIdx="1" clrIdx="0">
    <p:extLst>
      <p:ext uri="{19B8F6BF-5375-455C-9EA6-DF929625EA0E}">
        <p15:presenceInfo xmlns:p15="http://schemas.microsoft.com/office/powerpoint/2012/main" userId="전혜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0CD"/>
    <a:srgbClr val="FBD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7D046-0BC5-4694-BE43-3D8DA37CE8A4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7A80A-8C05-4EEA-B504-171ABAA23D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49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C81447-B6CC-4FFF-86A8-BE983C112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9557BBF-E3F8-41EB-ADF1-7878E1996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234A19-661E-4E39-81F8-29E96A51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79CE31-3B50-4628-B6CF-1E8A8AB8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342A37-3C89-4CB7-A9DB-2050C009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67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206245-8D8E-4BAC-BCE1-2006EB24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6CFB9F-0548-4930-B15D-11DD64432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526519-8CE0-4C35-A381-CF24D1C8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B6288B-A1FF-4AE1-AF51-B06E9C49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9C32B3-3634-4C6F-B56C-E28F2F37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38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0E089EB-F059-4E15-94F6-3D6D0D782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57465BC-4834-4B72-8045-A1B79CE06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8BD9FB-3649-4F24-9E59-012929A9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230B1B-8E51-42C5-A5C8-646D764D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FD1CA5-84F7-4C35-AAC2-6D851D4B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15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2EFE22-CB7D-4E4A-AACA-1791EA0F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989DCD-6745-45DE-B33C-01FE7D880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BBB627-0694-4DD2-92CE-222533A9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DFDD8F-C607-4387-B7D3-9C9D873E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BB7202-609C-4802-9172-0C8F1151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45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A68464-8F82-41A5-8370-93C1A466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FD059A-E8A4-4509-A876-FDBDF1D1F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3E2554-F226-469A-A0E2-378BD27D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1877E4-4373-49FD-9B00-EFDAD33E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FCA105-9484-4181-AED5-7B9A0C95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21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5B33FF-216D-4D20-9CF0-F5B70DE2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65C048-ED70-42AE-ACF5-07439BFF3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8AADED-2562-449E-B291-F0481C050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AE17CB-E668-4273-810A-AA29F3D3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8CDD69-F156-42D1-9CEE-B62C9D30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AA8461-9474-4704-B0EC-D4748A48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80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6D854E-9DE7-438A-AADB-8035D060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CDCE25-3A90-45E2-B64B-DF649CAB3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C7FFDC9-4557-4DDB-AC21-84AD84FF2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3E7D8DE-C205-40AD-8B69-E434E16D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10F126D-8A93-4213-A443-EE6B110D5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A49B142-8437-4CC4-9915-B857B758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40CB1BE-2CC0-402F-A3AE-C55B8C09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437E14F-C93D-4995-B385-8926A420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46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1CBCB4-8431-4FF4-81D0-75A23079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A39468C-9960-43BA-988B-B4DAC68C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90FB1BA-604E-4C80-A21F-F528D999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257A91D-8352-402F-9661-73605C2A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72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0BBCCE-0ADA-4B25-B0E8-2D19145B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29634DF-AB96-435A-8320-5FBB6C47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B76A9F-2984-4AE3-B30D-716A0133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FD8B45-9A12-4813-92A8-8AF369E76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3426BA-2FA1-42BD-BDFB-FB9436469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F01E22-D55C-4EF6-9554-781CFBD0F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5935A1D-0AA1-4F57-AF0C-D17F2FF2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777E83-D86A-4B14-841B-E2D05E34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DB5272-87C6-49DB-87F0-91CF7E1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74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DA2346-3546-48E5-A9D7-82129463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F6CCE2-A355-499A-AD8E-0F4DEF1B4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77F9AC-D559-4712-95B8-25ED24C42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69213A-5446-4141-9F6A-0A4EA161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9B2838-B8FE-40A5-B1F4-311AD295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49875E-8F89-4778-8D8D-700FAB2D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50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8519594-4C4F-406F-9C31-63100FA2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6A6CA3-4EC9-4225-B981-3DC2DB67E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84E5DF-4BC0-43C4-BA0F-C8D4C4B5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3FEE-66F6-4DBD-9487-899116BE10F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83BC9F-FEC6-4C5E-9C41-850942361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A38F1C-C54D-43E2-B23D-D2E6E8646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DCAA-26CC-4A3E-A348-AA72490B0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41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D%95%98%EC%9A%B8%EC%9D%98_%EC%9B%80%EC%A7%81%EC%9D%B4%EB%8A%94_%EC%84%B1" TargetMode="External"/><Relationship Id="rId2" Type="http://schemas.openxmlformats.org/officeDocument/2006/relationships/hyperlink" Target="https://ko.wikipedia.org/wiki/%EB%AF%B8%EC%95%BC%EC%9E%90%ED%82%A4_%ED%95%98%EC%95%BC%EC%98%A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s://ko.wikipedia.org/wiki/%EB%B2%BC%EB%9E%91%EC%9C%84%EC%9D%98_%ED%8F%AC%EB%87%A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F62963A-2557-43F2-8A82-7132BB0C9DC0}"/>
              </a:ext>
            </a:extLst>
          </p:cNvPr>
          <p:cNvSpPr/>
          <p:nvPr/>
        </p:nvSpPr>
        <p:spPr>
          <a:xfrm>
            <a:off x="1591377" y="1198880"/>
            <a:ext cx="9076623" cy="2824480"/>
          </a:xfrm>
          <a:prstGeom prst="rect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A089D1-A88F-47DA-9F1C-6BD4660B0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latin typeface="HY나무M" panose="02030600000101010101" pitchFamily="18" charset="-127"/>
                <a:ea typeface="HY나무M" panose="02030600000101010101" pitchFamily="18" charset="-127"/>
              </a:rPr>
              <a:t>일본문화산업의 발전과정과 특징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CB4C574-25AE-49FA-A97C-DBF4750C3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688" y="4485423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HY나무M" panose="02030600000101010101" pitchFamily="18" charset="-127"/>
                <a:ea typeface="HY나무M" panose="02030600000101010101" pitchFamily="18" charset="-127"/>
              </a:rPr>
              <a:t>21702140 </a:t>
            </a:r>
            <a:r>
              <a:rPr lang="ko-KR" altLang="en-US" sz="2800" dirty="0">
                <a:latin typeface="HY나무M" panose="02030600000101010101" pitchFamily="18" charset="-127"/>
                <a:ea typeface="HY나무M" panose="02030600000101010101" pitchFamily="18" charset="-127"/>
              </a:rPr>
              <a:t>일본어 일본학과 전 소윤</a:t>
            </a:r>
          </a:p>
        </p:txBody>
      </p:sp>
    </p:spTree>
    <p:extLst>
      <p:ext uri="{BB962C8B-B14F-4D97-AF65-F5344CB8AC3E}">
        <p14:creationId xmlns:p14="http://schemas.microsoft.com/office/powerpoint/2010/main" val="282680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EC1295-501A-4F65-8871-B377D3D5A32D}"/>
              </a:ext>
            </a:extLst>
          </p:cNvPr>
          <p:cNvSpPr txBox="1"/>
          <p:nvPr/>
        </p:nvSpPr>
        <p:spPr>
          <a:xfrm>
            <a:off x="2736783" y="245444"/>
            <a:ext cx="639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1990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년대 세계적인 지지를 획득하기 시작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C024AFE-B3CF-4E31-A9D7-A65B20A32C57}"/>
              </a:ext>
            </a:extLst>
          </p:cNvPr>
          <p:cNvSpPr/>
          <p:nvPr/>
        </p:nvSpPr>
        <p:spPr>
          <a:xfrm>
            <a:off x="288757" y="981777"/>
            <a:ext cx="3493970" cy="5630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D696160-D404-4421-862A-62593916696B}"/>
              </a:ext>
            </a:extLst>
          </p:cNvPr>
          <p:cNvSpPr/>
          <p:nvPr/>
        </p:nvSpPr>
        <p:spPr>
          <a:xfrm>
            <a:off x="4349015" y="981777"/>
            <a:ext cx="3493970" cy="5630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73E02BE-8E85-4F06-AEC6-D95B5CD6F9D6}"/>
              </a:ext>
            </a:extLst>
          </p:cNvPr>
          <p:cNvSpPr/>
          <p:nvPr/>
        </p:nvSpPr>
        <p:spPr>
          <a:xfrm>
            <a:off x="8316227" y="981777"/>
            <a:ext cx="3587016" cy="56307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1A25A38-C68A-49A3-8B5F-310CECBFEE47}"/>
              </a:ext>
            </a:extLst>
          </p:cNvPr>
          <p:cNvSpPr/>
          <p:nvPr/>
        </p:nvSpPr>
        <p:spPr>
          <a:xfrm>
            <a:off x="442761" y="1097280"/>
            <a:ext cx="3185962" cy="366524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83D7142-D832-434C-B537-647513671942}"/>
              </a:ext>
            </a:extLst>
          </p:cNvPr>
          <p:cNvSpPr/>
          <p:nvPr/>
        </p:nvSpPr>
        <p:spPr>
          <a:xfrm>
            <a:off x="8409273" y="1097280"/>
            <a:ext cx="3221255" cy="366523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F4933DE-CD0E-4720-A660-059683674994}"/>
              </a:ext>
            </a:extLst>
          </p:cNvPr>
          <p:cNvSpPr/>
          <p:nvPr/>
        </p:nvSpPr>
        <p:spPr>
          <a:xfrm>
            <a:off x="4525478" y="1097279"/>
            <a:ext cx="3141044" cy="364591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C1D50-29CD-4281-A858-338BCDAD3CDD}"/>
              </a:ext>
            </a:extLst>
          </p:cNvPr>
          <p:cNvSpPr txBox="1"/>
          <p:nvPr/>
        </p:nvSpPr>
        <p:spPr>
          <a:xfrm>
            <a:off x="656525" y="4902708"/>
            <a:ext cx="2972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1986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년부터 방영한 드래곤 볼을 찾는 모험담의 이야기</a:t>
            </a:r>
            <a:endParaRPr lang="en-US" altLang="ko-KR" sz="24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     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  </a:t>
            </a:r>
            <a:r>
              <a:rPr lang="ko-KR" altLang="en-US" sz="24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드래곤 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7F51A-F821-4A5D-9809-0A9E1EC083B3}"/>
              </a:ext>
            </a:extLst>
          </p:cNvPr>
          <p:cNvSpPr txBox="1"/>
          <p:nvPr/>
        </p:nvSpPr>
        <p:spPr>
          <a:xfrm>
            <a:off x="8180670" y="4877669"/>
            <a:ext cx="3858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1993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년부터 방영한 농구를 소재로 한 이야기</a:t>
            </a:r>
            <a:endParaRPr lang="en-US" altLang="ko-KR" sz="24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r>
              <a:rPr lang="ko-KR" altLang="en-US" sz="24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슬램덩크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732BC-DD03-494A-87E9-48824DF2CF72}"/>
              </a:ext>
            </a:extLst>
          </p:cNvPr>
          <p:cNvSpPr txBox="1"/>
          <p:nvPr/>
        </p:nvSpPr>
        <p:spPr>
          <a:xfrm>
            <a:off x="4508232" y="4877669"/>
            <a:ext cx="3503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1992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년부터 방영한 지구를 위해 악당과 싸우는 이야기</a:t>
            </a: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미소녀전사 세일러문</a:t>
            </a:r>
          </a:p>
        </p:txBody>
      </p:sp>
    </p:spTree>
    <p:extLst>
      <p:ext uri="{BB962C8B-B14F-4D97-AF65-F5344CB8AC3E}">
        <p14:creationId xmlns:p14="http://schemas.microsoft.com/office/powerpoint/2010/main" val="88722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319EFE9-A1B4-445D-953B-8CB67C644C03}"/>
              </a:ext>
            </a:extLst>
          </p:cNvPr>
          <p:cNvSpPr/>
          <p:nvPr/>
        </p:nvSpPr>
        <p:spPr>
          <a:xfrm>
            <a:off x="2443212" y="2040555"/>
            <a:ext cx="7305575" cy="3128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애니메이션 작품 제작비의 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70~80%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를 차지하는 인건비가 상승하고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일본의 버블 경제가 무너지면서 경제 침체로 이어져 </a:t>
            </a:r>
            <a:r>
              <a:rPr lang="ko-KR" altLang="en-US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일본 애니메이션 산업은 위기에 봉착 하게 됨</a:t>
            </a:r>
          </a:p>
        </p:txBody>
      </p:sp>
    </p:spTree>
    <p:extLst>
      <p:ext uri="{BB962C8B-B14F-4D97-AF65-F5344CB8AC3E}">
        <p14:creationId xmlns:p14="http://schemas.microsoft.com/office/powerpoint/2010/main" val="293246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BEF7E15-816E-444A-A4C2-FEB14359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89" y="403192"/>
            <a:ext cx="8839200" cy="972979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나무M" panose="02030600000101010101" pitchFamily="18" charset="-127"/>
                <a:ea typeface="HY나무M" panose="02030600000101010101" pitchFamily="18" charset="-127"/>
              </a:rPr>
              <a:t> 애니메이션의 특징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3700F0-2EE5-442E-8EE3-B61F037C26E9}"/>
              </a:ext>
            </a:extLst>
          </p:cNvPr>
          <p:cNvSpPr/>
          <p:nvPr/>
        </p:nvSpPr>
        <p:spPr>
          <a:xfrm flipH="1">
            <a:off x="822960" y="447040"/>
            <a:ext cx="152400" cy="822960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3D061D-9CF7-4830-B980-5047F99DE522}"/>
              </a:ext>
            </a:extLst>
          </p:cNvPr>
          <p:cNvSpPr/>
          <p:nvPr/>
        </p:nvSpPr>
        <p:spPr>
          <a:xfrm>
            <a:off x="732590" y="1684813"/>
            <a:ext cx="3526589" cy="628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애니메이션의 종류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6ED25CDC-2C50-48F3-8019-FADFE6E393AD}"/>
              </a:ext>
            </a:extLst>
          </p:cNvPr>
          <p:cNvSpPr/>
          <p:nvPr/>
        </p:nvSpPr>
        <p:spPr>
          <a:xfrm>
            <a:off x="975360" y="2859885"/>
            <a:ext cx="2458720" cy="688076"/>
          </a:xfrm>
          <a:prstGeom prst="ellipse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극장판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F7B1018-3CC2-4C53-8CE5-14AEA869A2D1}"/>
              </a:ext>
            </a:extLst>
          </p:cNvPr>
          <p:cNvSpPr/>
          <p:nvPr/>
        </p:nvSpPr>
        <p:spPr>
          <a:xfrm>
            <a:off x="975360" y="4334471"/>
            <a:ext cx="2458720" cy="688076"/>
          </a:xfrm>
          <a:prstGeom prst="ellipse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OVA</a:t>
            </a:r>
            <a:endParaRPr lang="ko-KR" altLang="en-US" sz="24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88A753C-6D5B-4F06-912C-729C4A7FA699}"/>
              </a:ext>
            </a:extLst>
          </p:cNvPr>
          <p:cNvSpPr/>
          <p:nvPr/>
        </p:nvSpPr>
        <p:spPr>
          <a:xfrm>
            <a:off x="975360" y="5809057"/>
            <a:ext cx="2458720" cy="688076"/>
          </a:xfrm>
          <a:prstGeom prst="ellipse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TV</a:t>
            </a:r>
            <a:r>
              <a:rPr lang="ko-KR" altLang="en-US" sz="24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시리즈물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FDB7E-8FD5-40B9-9ED1-2F2803772D67}"/>
              </a:ext>
            </a:extLst>
          </p:cNvPr>
          <p:cNvSpPr txBox="1"/>
          <p:nvPr/>
        </p:nvSpPr>
        <p:spPr>
          <a:xfrm>
            <a:off x="3616960" y="2621963"/>
            <a:ext cx="816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극장 상영용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으로 만들어진 작품</a:t>
            </a:r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일반 영화와 비슷한 상영 시간을 가짐</a:t>
            </a:r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전문적으로 극장을 목표를 하거나 인기 있는</a:t>
            </a:r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tv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시리즈가 극장판화 되기도 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08B4D-21B1-4477-AAA1-774D2821BB57}"/>
              </a:ext>
            </a:extLst>
          </p:cNvPr>
          <p:cNvSpPr txBox="1"/>
          <p:nvPr/>
        </p:nvSpPr>
        <p:spPr>
          <a:xfrm>
            <a:off x="3616960" y="4130934"/>
            <a:ext cx="823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(original video animation)  VCR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용 카세트</a:t>
            </a:r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, DVD 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블루레이 디스크 형태로 판매됨</a:t>
            </a:r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소규모 고정 지지층 을 가진 장르물이나 소규모 작품 등을 취하는 형태</a:t>
            </a:r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, tv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판 이상의 수준을 보이기도 함</a:t>
            </a:r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. </a:t>
            </a:r>
            <a:endParaRPr lang="ko-KR" altLang="en-US" sz="24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660B0-DDAD-44F9-A245-F589D58BBE0D}"/>
              </a:ext>
            </a:extLst>
          </p:cNvPr>
          <p:cNvSpPr txBox="1"/>
          <p:nvPr/>
        </p:nvSpPr>
        <p:spPr>
          <a:xfrm>
            <a:off x="3616960" y="5809057"/>
            <a:ext cx="783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TV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방영을 전제로 만들어지는 작품</a:t>
            </a:r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제작 스튜디오에서 주문을 받아 만들어지는 형태가 됨</a:t>
            </a:r>
          </a:p>
        </p:txBody>
      </p:sp>
    </p:spTree>
    <p:extLst>
      <p:ext uri="{BB962C8B-B14F-4D97-AF65-F5344CB8AC3E}">
        <p14:creationId xmlns:p14="http://schemas.microsoft.com/office/powerpoint/2010/main" val="256827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3D061D-9CF7-4830-B980-5047F99DE522}"/>
              </a:ext>
            </a:extLst>
          </p:cNvPr>
          <p:cNvSpPr/>
          <p:nvPr/>
        </p:nvSpPr>
        <p:spPr>
          <a:xfrm>
            <a:off x="889535" y="530740"/>
            <a:ext cx="3526589" cy="628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애니메이션의 캐릭터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7DF1C-6A74-4253-93B2-A657A4BFC808}"/>
              </a:ext>
            </a:extLst>
          </p:cNvPr>
          <p:cNvSpPr txBox="1"/>
          <p:nvPr/>
        </p:nvSpPr>
        <p:spPr>
          <a:xfrm>
            <a:off x="703714" y="1551662"/>
            <a:ext cx="112086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신체의 비례는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현실계의 비례를 정확하게 반영하려는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경향이 존재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.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(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대부분의 캐릭터의 키는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7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등신이나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8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등신이다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몸이 비례를 의도적으로 바꾸는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 2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등신에서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4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등신정도의 경우도 있음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.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ex)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짱구는 못 말려</a:t>
            </a: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눈 크기가 매우 과장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되어 있음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ex)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테즈카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오사무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(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물론 예외의 작품도 있음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눈색깔을 다양하게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하는 경우가 많음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(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일반적을 밝은 음영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색조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어두운 음영을 섞어서 표현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특정한 감정과 생각을 이미 정해져 있는 표정 그림을 통해 표현하기도 한다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334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F869127F-FED1-451E-8FC6-4B65BDB60D6C}"/>
              </a:ext>
            </a:extLst>
          </p:cNvPr>
          <p:cNvSpPr/>
          <p:nvPr/>
        </p:nvSpPr>
        <p:spPr>
          <a:xfrm>
            <a:off x="695779" y="1348131"/>
            <a:ext cx="4409026" cy="41617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3D061D-9CF7-4830-B980-5047F99DE522}"/>
              </a:ext>
            </a:extLst>
          </p:cNvPr>
          <p:cNvSpPr/>
          <p:nvPr/>
        </p:nvSpPr>
        <p:spPr>
          <a:xfrm>
            <a:off x="794684" y="464840"/>
            <a:ext cx="3526589" cy="628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애니메이션의 종류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BE1E1760-83AB-4381-AE82-6AEA806C5EFD}"/>
              </a:ext>
            </a:extLst>
          </p:cNvPr>
          <p:cNvSpPr/>
          <p:nvPr/>
        </p:nvSpPr>
        <p:spPr>
          <a:xfrm>
            <a:off x="1110314" y="1523322"/>
            <a:ext cx="3663615" cy="381135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87293-7800-4035-98E2-C7E7B415FAEB}"/>
              </a:ext>
            </a:extLst>
          </p:cNvPr>
          <p:cNvSpPr txBox="1"/>
          <p:nvPr/>
        </p:nvSpPr>
        <p:spPr>
          <a:xfrm>
            <a:off x="906444" y="6017292"/>
            <a:ext cx="406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HY나무M" panose="02030600000101010101" pitchFamily="18" charset="-127"/>
                <a:ea typeface="HY나무M" panose="02030600000101010101" pitchFamily="18" charset="-127"/>
              </a:rPr>
              <a:t>아동만화 </a:t>
            </a:r>
            <a:endParaRPr lang="en-US" altLang="ko-KR" b="1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r>
              <a:rPr lang="ko-KR" altLang="en-US" dirty="0">
                <a:latin typeface="HY나무M" panose="02030600000101010101" pitchFamily="18" charset="-127"/>
                <a:ea typeface="HY나무M" panose="02030600000101010101" pitchFamily="18" charset="-127"/>
              </a:rPr>
              <a:t>어린이들을 위한 애니메이션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4812B-E07B-489D-97AB-D47F83DB3ED3}"/>
              </a:ext>
            </a:extLst>
          </p:cNvPr>
          <p:cNvSpPr txBox="1"/>
          <p:nvPr/>
        </p:nvSpPr>
        <p:spPr>
          <a:xfrm>
            <a:off x="1941460" y="5424669"/>
            <a:ext cx="193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예</a:t>
            </a:r>
            <a:r>
              <a:rPr lang="en-US" altLang="ko-KR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) </a:t>
            </a:r>
            <a:r>
              <a:rPr lang="ko-KR" altLang="en-US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짱구는 못 말려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8AA5AF0-5CC3-45DE-9680-1F8C7924E6BE}"/>
              </a:ext>
            </a:extLst>
          </p:cNvPr>
          <p:cNvSpPr/>
          <p:nvPr/>
        </p:nvSpPr>
        <p:spPr>
          <a:xfrm>
            <a:off x="5688531" y="2233061"/>
            <a:ext cx="5919536" cy="2937538"/>
          </a:xfrm>
          <a:prstGeom prst="roundRect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C9635-DC5C-4014-8417-65AAD8794BE3}"/>
              </a:ext>
            </a:extLst>
          </p:cNvPr>
          <p:cNvSpPr txBox="1"/>
          <p:nvPr/>
        </p:nvSpPr>
        <p:spPr>
          <a:xfrm>
            <a:off x="5877055" y="2387113"/>
            <a:ext cx="552938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아동들이 이해하기 쉽도록 스토리가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단순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하며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교육적인 기능과 오락적인 기능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이 겸함</a:t>
            </a: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내용에 따라 남아용과 여아용의 구분이 존재</a:t>
            </a: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대체로 중학교 미취학한 아동을 대상</a:t>
            </a:r>
          </a:p>
        </p:txBody>
      </p:sp>
    </p:spTree>
    <p:extLst>
      <p:ext uri="{BB962C8B-B14F-4D97-AF65-F5344CB8AC3E}">
        <p14:creationId xmlns:p14="http://schemas.microsoft.com/office/powerpoint/2010/main" val="423925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D75BC4B-0D24-4629-87D1-D2D6936F960E}"/>
              </a:ext>
            </a:extLst>
          </p:cNvPr>
          <p:cNvSpPr/>
          <p:nvPr/>
        </p:nvSpPr>
        <p:spPr>
          <a:xfrm>
            <a:off x="6350000" y="1767839"/>
            <a:ext cx="5435600" cy="3657601"/>
          </a:xfrm>
          <a:prstGeom prst="round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320F786-AC46-4224-920F-DD02014B566C}"/>
              </a:ext>
            </a:extLst>
          </p:cNvPr>
          <p:cNvSpPr/>
          <p:nvPr/>
        </p:nvSpPr>
        <p:spPr>
          <a:xfrm>
            <a:off x="627008" y="998813"/>
            <a:ext cx="4573703" cy="45196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F1D4508-E861-40A1-945C-17854F66BDAF}"/>
              </a:ext>
            </a:extLst>
          </p:cNvPr>
          <p:cNvSpPr/>
          <p:nvPr/>
        </p:nvSpPr>
        <p:spPr>
          <a:xfrm>
            <a:off x="924560" y="1228763"/>
            <a:ext cx="3978601" cy="404586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6FE09-9729-49DE-95C5-616450AA477F}"/>
              </a:ext>
            </a:extLst>
          </p:cNvPr>
          <p:cNvSpPr txBox="1"/>
          <p:nvPr/>
        </p:nvSpPr>
        <p:spPr>
          <a:xfrm>
            <a:off x="6865326" y="1993900"/>
            <a:ext cx="42322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도안으로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사랑스럽고 깨끗한 인상을 주는 것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이 많음</a:t>
            </a: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작품 세계의 정취를 소중히 하고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배경을 리얼하게 그려 넣는 것은 피함</a:t>
            </a: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독백을 많이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넣으며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인물의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감정의 흐름을 중시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한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연출 화면 기법 뛰어남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A2E147-7598-4C79-B82F-38290795F162}"/>
              </a:ext>
            </a:extLst>
          </p:cNvPr>
          <p:cNvSpPr txBox="1"/>
          <p:nvPr/>
        </p:nvSpPr>
        <p:spPr>
          <a:xfrm>
            <a:off x="1946520" y="5301775"/>
            <a:ext cx="193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예</a:t>
            </a:r>
            <a:r>
              <a:rPr lang="en-US" altLang="ko-KR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) </a:t>
            </a:r>
            <a:r>
              <a:rPr lang="ko-KR" altLang="en-US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카드캡터 체리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DF912-D667-4CB1-AA71-DFD8A0CA421E}"/>
              </a:ext>
            </a:extLst>
          </p:cNvPr>
          <p:cNvSpPr txBox="1"/>
          <p:nvPr/>
        </p:nvSpPr>
        <p:spPr>
          <a:xfrm>
            <a:off x="1357962" y="5825574"/>
            <a:ext cx="3111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HY나무M" panose="02030600000101010101" pitchFamily="18" charset="-127"/>
                <a:ea typeface="HY나무M" panose="02030600000101010101" pitchFamily="18" charset="-127"/>
              </a:rPr>
              <a:t>소녀만화</a:t>
            </a:r>
            <a:endParaRPr lang="en-US" altLang="ko-KR" b="1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r>
              <a:rPr lang="ko-KR" altLang="en-US" dirty="0">
                <a:latin typeface="HY나무M" panose="02030600000101010101" pitchFamily="18" charset="-127"/>
                <a:ea typeface="HY나무M" panose="02030600000101010101" pitchFamily="18" charset="-127"/>
              </a:rPr>
              <a:t>소녀들을 대상으로 한 만화</a:t>
            </a:r>
          </a:p>
        </p:txBody>
      </p:sp>
    </p:spTree>
    <p:extLst>
      <p:ext uri="{BB962C8B-B14F-4D97-AF65-F5344CB8AC3E}">
        <p14:creationId xmlns:p14="http://schemas.microsoft.com/office/powerpoint/2010/main" val="256022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3EE81EC-3666-4B5C-8DE0-7862391CE52A}"/>
              </a:ext>
            </a:extLst>
          </p:cNvPr>
          <p:cNvSpPr/>
          <p:nvPr/>
        </p:nvSpPr>
        <p:spPr>
          <a:xfrm>
            <a:off x="6410533" y="1521710"/>
            <a:ext cx="5151120" cy="3281680"/>
          </a:xfrm>
          <a:prstGeom prst="roundRect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FC578A1-13E6-490D-A9D5-9FA58FFBD444}"/>
              </a:ext>
            </a:extLst>
          </p:cNvPr>
          <p:cNvSpPr/>
          <p:nvPr/>
        </p:nvSpPr>
        <p:spPr>
          <a:xfrm>
            <a:off x="630347" y="902743"/>
            <a:ext cx="4573703" cy="45196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BE1E1760-83AB-4381-AE82-6AEA806C5EFD}"/>
              </a:ext>
            </a:extLst>
          </p:cNvPr>
          <p:cNvSpPr/>
          <p:nvPr/>
        </p:nvSpPr>
        <p:spPr>
          <a:xfrm>
            <a:off x="961398" y="1160370"/>
            <a:ext cx="3911600" cy="405171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87293-7800-4035-98E2-C7E7B415FAEB}"/>
              </a:ext>
            </a:extLst>
          </p:cNvPr>
          <p:cNvSpPr txBox="1"/>
          <p:nvPr/>
        </p:nvSpPr>
        <p:spPr>
          <a:xfrm>
            <a:off x="630347" y="5814971"/>
            <a:ext cx="43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HY나무M" panose="02030600000101010101" pitchFamily="18" charset="-127"/>
                <a:ea typeface="HY나무M" panose="02030600000101010101" pitchFamily="18" charset="-127"/>
              </a:rPr>
              <a:t>소년만화 </a:t>
            </a:r>
            <a:endParaRPr lang="en-US" altLang="ko-KR" b="1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r>
              <a:rPr lang="ko-KR" altLang="en-US" dirty="0">
                <a:latin typeface="HY나무M" panose="02030600000101010101" pitchFamily="18" charset="-127"/>
                <a:ea typeface="HY나무M" panose="02030600000101010101" pitchFamily="18" charset="-127"/>
              </a:rPr>
              <a:t>소년들을 위한 만화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4812B-E07B-489D-97AB-D47F83DB3ED3}"/>
              </a:ext>
            </a:extLst>
          </p:cNvPr>
          <p:cNvSpPr txBox="1"/>
          <p:nvPr/>
        </p:nvSpPr>
        <p:spPr>
          <a:xfrm>
            <a:off x="1857568" y="5394184"/>
            <a:ext cx="193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예</a:t>
            </a:r>
            <a:r>
              <a:rPr lang="en-US" altLang="ko-KR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) </a:t>
            </a:r>
            <a:r>
              <a:rPr lang="ko-KR" altLang="en-US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하이 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F1D50-95AA-4F9B-93CE-4AD48CEBF8AE}"/>
              </a:ext>
            </a:extLst>
          </p:cNvPr>
          <p:cNvSpPr txBox="1"/>
          <p:nvPr/>
        </p:nvSpPr>
        <p:spPr>
          <a:xfrm>
            <a:off x="6845104" y="1793536"/>
            <a:ext cx="422549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스토리는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전투</a:t>
            </a:r>
            <a:r>
              <a:rPr lang="en-US" altLang="ko-KR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(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배틀</a:t>
            </a:r>
            <a:r>
              <a:rPr lang="en-US" altLang="ko-KR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),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파워게임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을 선호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모험과 액션 등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싸움과 성장을 테마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로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한 것 많음</a:t>
            </a:r>
            <a:endParaRPr lang="en-US" altLang="ko-KR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스포츠를 소재로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하거나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놀이기구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로봇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발명 등 </a:t>
            </a:r>
            <a:r>
              <a:rPr lang="en-US" altLang="ko-KR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SF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소재도 많음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590A1C-5D74-4B83-9C6C-17672FE5E6B4}"/>
              </a:ext>
            </a:extLst>
          </p:cNvPr>
          <p:cNvSpPr txBox="1"/>
          <p:nvPr/>
        </p:nvSpPr>
        <p:spPr>
          <a:xfrm>
            <a:off x="6552773" y="5738026"/>
            <a:ext cx="486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나무M" panose="02030600000101010101" pitchFamily="18" charset="-127"/>
                <a:ea typeface="HY나무M" panose="02030600000101010101" pitchFamily="18" charset="-127"/>
              </a:rPr>
              <a:t>이외에도 청년만화</a:t>
            </a:r>
            <a:r>
              <a:rPr lang="en-US" altLang="ko-KR" sz="20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000" dirty="0">
                <a:latin typeface="HY나무M" panose="02030600000101010101" pitchFamily="18" charset="-127"/>
                <a:ea typeface="HY나무M" panose="02030600000101010101" pitchFamily="18" charset="-127"/>
              </a:rPr>
              <a:t>여성만화 등이 있음</a:t>
            </a:r>
          </a:p>
        </p:txBody>
      </p:sp>
    </p:spTree>
    <p:extLst>
      <p:ext uri="{BB962C8B-B14F-4D97-AF65-F5344CB8AC3E}">
        <p14:creationId xmlns:p14="http://schemas.microsoft.com/office/powerpoint/2010/main" val="265640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3F39F4-0C2B-4610-BFD2-D6CA3907FF27}"/>
              </a:ext>
            </a:extLst>
          </p:cNvPr>
          <p:cNvSpPr txBox="1"/>
          <p:nvPr/>
        </p:nvSpPr>
        <p:spPr>
          <a:xfrm>
            <a:off x="7469203" y="3105834"/>
            <a:ext cx="403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HY나무M" panose="02030600000101010101" pitchFamily="18" charset="-127"/>
                <a:ea typeface="HY나무M" panose="02030600000101010101" pitchFamily="18" charset="-127"/>
              </a:rPr>
              <a:t>2. </a:t>
            </a:r>
            <a:r>
              <a:rPr lang="ko-KR" altLang="en-US" sz="3600" dirty="0">
                <a:latin typeface="HY나무M" panose="02030600000101010101" pitchFamily="18" charset="-127"/>
                <a:ea typeface="HY나무M" panose="02030600000101010101" pitchFamily="18" charset="-127"/>
              </a:rPr>
              <a:t>영화</a:t>
            </a:r>
          </a:p>
        </p:txBody>
      </p:sp>
      <p:pic>
        <p:nvPicPr>
          <p:cNvPr id="5" name="그림 4" descr="꽃, 식물, 노란색, 해바라기이(가) 표시된 사진&#10;&#10;자동 생성된 설명">
            <a:extLst>
              <a:ext uri="{FF2B5EF4-FFF2-40B4-BE49-F238E27FC236}">
                <a16:creationId xmlns:a16="http://schemas.microsoft.com/office/drawing/2014/main" id="{B6A18B9A-ED3D-4100-AACF-C6AD6CAA8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5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0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BEF7E15-816E-444A-A4C2-FEB14359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29381" y="372030"/>
            <a:ext cx="8839200" cy="972979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나무M" panose="02030600000101010101" pitchFamily="18" charset="-127"/>
                <a:ea typeface="HY나무M" panose="02030600000101010101" pitchFamily="18" charset="-127"/>
              </a:rPr>
              <a:t>영화의 역사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3700F0-2EE5-442E-8EE3-B61F037C26E9}"/>
              </a:ext>
            </a:extLst>
          </p:cNvPr>
          <p:cNvSpPr/>
          <p:nvPr/>
        </p:nvSpPr>
        <p:spPr>
          <a:xfrm flipH="1">
            <a:off x="822960" y="447040"/>
            <a:ext cx="152400" cy="822960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F67B646-B47F-4C39-9067-77138B248D45}"/>
              </a:ext>
            </a:extLst>
          </p:cNvPr>
          <p:cNvSpPr/>
          <p:nvPr/>
        </p:nvSpPr>
        <p:spPr>
          <a:xfrm>
            <a:off x="899159" y="2506332"/>
            <a:ext cx="2046973" cy="6242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1896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년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11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월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3D061D-9CF7-4830-B980-5047F99DE522}"/>
              </a:ext>
            </a:extLst>
          </p:cNvPr>
          <p:cNvSpPr/>
          <p:nvPr/>
        </p:nvSpPr>
        <p:spPr>
          <a:xfrm>
            <a:off x="3366433" y="2506332"/>
            <a:ext cx="7413859" cy="624244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다카하시 신지에 의해 일본에서 최초의 영화 상영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15CB0F-8813-4EC6-93B1-4AFAC17B0923}"/>
              </a:ext>
            </a:extLst>
          </p:cNvPr>
          <p:cNvSpPr/>
          <p:nvPr/>
        </p:nvSpPr>
        <p:spPr>
          <a:xfrm>
            <a:off x="899159" y="3961990"/>
            <a:ext cx="2046973" cy="6242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1898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년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334B7FE-84F5-4819-B5A1-3A15B5D5A102}"/>
              </a:ext>
            </a:extLst>
          </p:cNvPr>
          <p:cNvSpPr/>
          <p:nvPr/>
        </p:nvSpPr>
        <p:spPr>
          <a:xfrm>
            <a:off x="3366433" y="3961990"/>
            <a:ext cx="7413859" cy="624244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둔갑 지장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&gt;, &lt;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죽은 사람의 부활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 상영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CF49887-0C4F-4330-9357-ABEF2262B2D1}"/>
              </a:ext>
            </a:extLst>
          </p:cNvPr>
          <p:cNvSpPr/>
          <p:nvPr/>
        </p:nvSpPr>
        <p:spPr>
          <a:xfrm>
            <a:off x="899160" y="5417648"/>
            <a:ext cx="2046973" cy="6242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1899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년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18C7F43-0C11-46DC-9D2C-FC0C934A9113}"/>
              </a:ext>
            </a:extLst>
          </p:cNvPr>
          <p:cNvSpPr/>
          <p:nvPr/>
        </p:nvSpPr>
        <p:spPr>
          <a:xfrm>
            <a:off x="3366434" y="5417648"/>
            <a:ext cx="7413859" cy="624244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게이샤의 손 춤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이 공개</a:t>
            </a:r>
          </a:p>
        </p:txBody>
      </p:sp>
    </p:spTree>
    <p:extLst>
      <p:ext uri="{BB962C8B-B14F-4D97-AF65-F5344CB8AC3E}">
        <p14:creationId xmlns:p14="http://schemas.microsoft.com/office/powerpoint/2010/main" val="85651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CEF74A4-6D68-4A22-B930-1CBD9608E79C}"/>
              </a:ext>
            </a:extLst>
          </p:cNvPr>
          <p:cNvSpPr/>
          <p:nvPr/>
        </p:nvSpPr>
        <p:spPr>
          <a:xfrm>
            <a:off x="563077" y="2329314"/>
            <a:ext cx="3436219" cy="3320715"/>
          </a:xfrm>
          <a:prstGeom prst="roundRect">
            <a:avLst/>
          </a:prstGeom>
          <a:solidFill>
            <a:srgbClr val="FBE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관객 동원 수는 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1958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 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11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억 명을 최고로 </a:t>
            </a:r>
            <a:r>
              <a:rPr lang="ko-KR" altLang="en-US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급격히 하강하고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1963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년에는 절반 이하 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5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억 명이 되었다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.</a:t>
            </a:r>
            <a:endParaRPr lang="ko-KR" altLang="en-US" sz="25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sp>
        <p:nvSpPr>
          <p:cNvPr id="13" name="순서도: 수행의 시작/종료 12">
            <a:extLst>
              <a:ext uri="{FF2B5EF4-FFF2-40B4-BE49-F238E27FC236}">
                <a16:creationId xmlns:a16="http://schemas.microsoft.com/office/drawing/2014/main" id="{32480D72-BE65-4A56-B95B-72D72DC07A24}"/>
              </a:ext>
            </a:extLst>
          </p:cNvPr>
          <p:cNvSpPr/>
          <p:nvPr/>
        </p:nvSpPr>
        <p:spPr>
          <a:xfrm>
            <a:off x="1438975" y="1588168"/>
            <a:ext cx="1684421" cy="49088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1960</a:t>
            </a:r>
            <a:r>
              <a:rPr lang="ko-KR" altLang="en-US" dirty="0"/>
              <a:t>년대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AF096E6-0BF0-43E9-8B1B-EF8BD2BB00C8}"/>
              </a:ext>
            </a:extLst>
          </p:cNvPr>
          <p:cNvSpPr/>
          <p:nvPr/>
        </p:nvSpPr>
        <p:spPr>
          <a:xfrm>
            <a:off x="4555957" y="2329314"/>
            <a:ext cx="3436219" cy="3320715"/>
          </a:xfrm>
          <a:prstGeom prst="roundRect">
            <a:avLst/>
          </a:prstGeom>
          <a:solidFill>
            <a:srgbClr val="FBD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영화의 몰락은 멈추지 않음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1976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년에 카도카와 하루키가 영화 제작에 진출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작품이 </a:t>
            </a:r>
            <a:r>
              <a:rPr lang="ko-KR" altLang="en-US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연달아 대히트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66FA6B3-0176-4491-8AC9-0EB10255B0FD}"/>
              </a:ext>
            </a:extLst>
          </p:cNvPr>
          <p:cNvSpPr/>
          <p:nvPr/>
        </p:nvSpPr>
        <p:spPr>
          <a:xfrm>
            <a:off x="8548837" y="2329314"/>
            <a:ext cx="3436219" cy="3320715"/>
          </a:xfrm>
          <a:prstGeom prst="roundRect">
            <a:avLst/>
          </a:prstGeom>
          <a:solidFill>
            <a:srgbClr val="FBE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1984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 이타미 주조는 일본 아카데미 상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예술 선장 신인상 등 </a:t>
            </a:r>
            <a:r>
              <a:rPr lang="en-US" altLang="ko-KR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30</a:t>
            </a:r>
            <a:r>
              <a:rPr lang="ko-KR" altLang="en-US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개 이상의 영화상을 수상</a:t>
            </a:r>
          </a:p>
        </p:txBody>
      </p:sp>
      <p:sp>
        <p:nvSpPr>
          <p:cNvPr id="18" name="순서도: 수행의 시작/종료 17">
            <a:extLst>
              <a:ext uri="{FF2B5EF4-FFF2-40B4-BE49-F238E27FC236}">
                <a16:creationId xmlns:a16="http://schemas.microsoft.com/office/drawing/2014/main" id="{689BE919-262E-42C6-95C2-44D69F33A844}"/>
              </a:ext>
            </a:extLst>
          </p:cNvPr>
          <p:cNvSpPr/>
          <p:nvPr/>
        </p:nvSpPr>
        <p:spPr>
          <a:xfrm>
            <a:off x="5547358" y="1588168"/>
            <a:ext cx="1684421" cy="49088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1970</a:t>
            </a:r>
            <a:r>
              <a:rPr lang="ko-KR" altLang="en-US" dirty="0"/>
              <a:t>년대</a:t>
            </a:r>
          </a:p>
        </p:txBody>
      </p:sp>
      <p:sp>
        <p:nvSpPr>
          <p:cNvPr id="19" name="순서도: 수행의 시작/종료 18">
            <a:extLst>
              <a:ext uri="{FF2B5EF4-FFF2-40B4-BE49-F238E27FC236}">
                <a16:creationId xmlns:a16="http://schemas.microsoft.com/office/drawing/2014/main" id="{55985492-32CD-4D13-8FA0-C4163718F081}"/>
              </a:ext>
            </a:extLst>
          </p:cNvPr>
          <p:cNvSpPr/>
          <p:nvPr/>
        </p:nvSpPr>
        <p:spPr>
          <a:xfrm>
            <a:off x="9424735" y="1588168"/>
            <a:ext cx="1684421" cy="49088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1980</a:t>
            </a:r>
            <a:r>
              <a:rPr lang="ko-KR" altLang="en-US" dirty="0"/>
              <a:t>년대</a:t>
            </a:r>
          </a:p>
        </p:txBody>
      </p:sp>
    </p:spTree>
    <p:extLst>
      <p:ext uri="{BB962C8B-B14F-4D97-AF65-F5344CB8AC3E}">
        <p14:creationId xmlns:p14="http://schemas.microsoft.com/office/powerpoint/2010/main" val="235633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BEF7E15-816E-444A-A4C2-FEB14359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72030"/>
            <a:ext cx="2364072" cy="972979"/>
          </a:xfrm>
        </p:spPr>
        <p:txBody>
          <a:bodyPr/>
          <a:lstStyle/>
          <a:p>
            <a:r>
              <a:rPr lang="ko-KR" altLang="en-US" dirty="0">
                <a:latin typeface="HY나무M" panose="02030600000101010101" pitchFamily="18" charset="-127"/>
                <a:ea typeface="HY나무M" panose="02030600000101010101" pitchFamily="18" charset="-127"/>
              </a:rPr>
              <a:t>목차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3700F0-2EE5-442E-8EE3-B61F037C26E9}"/>
              </a:ext>
            </a:extLst>
          </p:cNvPr>
          <p:cNvSpPr/>
          <p:nvPr/>
        </p:nvSpPr>
        <p:spPr>
          <a:xfrm flipH="1">
            <a:off x="822960" y="447040"/>
            <a:ext cx="152400" cy="822960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B430730-33B5-4B2B-8152-A6151A886930}"/>
              </a:ext>
            </a:extLst>
          </p:cNvPr>
          <p:cNvSpPr/>
          <p:nvPr/>
        </p:nvSpPr>
        <p:spPr>
          <a:xfrm>
            <a:off x="1584960" y="2218620"/>
            <a:ext cx="995680" cy="853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/>
              <a:t>1</a:t>
            </a:r>
            <a:endParaRPr lang="ko-KR" altLang="en-US" sz="28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A25A5D-3093-4AB5-B177-FD7E09A347F8}"/>
              </a:ext>
            </a:extLst>
          </p:cNvPr>
          <p:cNvSpPr/>
          <p:nvPr/>
        </p:nvSpPr>
        <p:spPr>
          <a:xfrm>
            <a:off x="1584960" y="4377891"/>
            <a:ext cx="995680" cy="853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/>
              <a:t>2</a:t>
            </a:r>
            <a:endParaRPr lang="ko-KR" altLang="en-US" sz="28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C8C9FB4-79E5-4212-B380-1351DC0D30D4}"/>
              </a:ext>
            </a:extLst>
          </p:cNvPr>
          <p:cNvSpPr/>
          <p:nvPr/>
        </p:nvSpPr>
        <p:spPr>
          <a:xfrm>
            <a:off x="4426552" y="2218620"/>
            <a:ext cx="5103528" cy="853440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애니메이션 </a:t>
            </a:r>
            <a:endParaRPr lang="en-US" altLang="ko-KR" sz="16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C5D9E1A-E491-453C-B8D8-A84199C38BB8}"/>
              </a:ext>
            </a:extLst>
          </p:cNvPr>
          <p:cNvSpPr/>
          <p:nvPr/>
        </p:nvSpPr>
        <p:spPr>
          <a:xfrm>
            <a:off x="4426552" y="4516655"/>
            <a:ext cx="5103528" cy="853440"/>
          </a:xfrm>
          <a:prstGeom prst="rect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영화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8A6D6-A2DE-43CF-918F-A84233ABCF60}"/>
              </a:ext>
            </a:extLst>
          </p:cNvPr>
          <p:cNvSpPr txBox="1"/>
          <p:nvPr/>
        </p:nvSpPr>
        <p:spPr>
          <a:xfrm>
            <a:off x="8027470" y="2357120"/>
            <a:ext cx="11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endParaRPr lang="ko-KR" altLang="en-US" dirty="0"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071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CEF74A4-6D68-4A22-B930-1CBD9608E79C}"/>
              </a:ext>
            </a:extLst>
          </p:cNvPr>
          <p:cNvSpPr/>
          <p:nvPr/>
        </p:nvSpPr>
        <p:spPr>
          <a:xfrm>
            <a:off x="563077" y="952901"/>
            <a:ext cx="6059104" cy="5784783"/>
          </a:xfrm>
          <a:prstGeom prst="roundRect">
            <a:avLst/>
          </a:prstGeom>
          <a:solidFill>
            <a:srgbClr val="FBE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5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5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5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5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5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5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r>
              <a:rPr lang="ko-KR" altLang="en-US" sz="2300" b="1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복합 상영관</a:t>
            </a:r>
            <a:r>
              <a:rPr lang="ko-KR" altLang="en-US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이 도입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영화관 수가 겨우 증가함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회복의 조짐이 보임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베니스 영화제에서 </a:t>
            </a:r>
            <a:r>
              <a:rPr lang="ko-KR" altLang="en-US" sz="2300" b="1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기타노 다케시</a:t>
            </a:r>
            <a:r>
              <a:rPr lang="ko-KR" altLang="en-US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의</a:t>
            </a:r>
            <a:r>
              <a:rPr lang="ko-KR" altLang="en-US" sz="2300" b="1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하나 비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en-US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황금사자상 수상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ko-KR" sz="2300" b="1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미야자키 하야오</a:t>
            </a:r>
            <a:r>
              <a:rPr lang="ko-KR" altLang="en-US" sz="2300" b="1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는</a:t>
            </a:r>
            <a:r>
              <a:rPr lang="ko-KR" altLang="ko-KR" sz="2300" b="1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붉은 돼지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 (1992)와 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모노노케 히메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 (1997) 두 작품을 감독했는데 두 작품 모두 흥행에 큰 성공을 거뒀으며 비평적으로도 좋은 평가를 받았다.</a:t>
            </a:r>
            <a:endParaRPr lang="ko-KR" altLang="en-US" sz="23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sp>
        <p:nvSpPr>
          <p:cNvPr id="13" name="순서도: 수행의 시작/종료 12">
            <a:extLst>
              <a:ext uri="{FF2B5EF4-FFF2-40B4-BE49-F238E27FC236}">
                <a16:creationId xmlns:a16="http://schemas.microsoft.com/office/drawing/2014/main" id="{32480D72-BE65-4A56-B95B-72D72DC07A24}"/>
              </a:ext>
            </a:extLst>
          </p:cNvPr>
          <p:cNvSpPr/>
          <p:nvPr/>
        </p:nvSpPr>
        <p:spPr>
          <a:xfrm>
            <a:off x="2840782" y="237216"/>
            <a:ext cx="1684421" cy="49088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1990</a:t>
            </a:r>
            <a:r>
              <a:rPr lang="ko-KR" altLang="en-US" dirty="0"/>
              <a:t>년대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AF096E6-0BF0-43E9-8B1B-EF8BD2BB00C8}"/>
              </a:ext>
            </a:extLst>
          </p:cNvPr>
          <p:cNvSpPr/>
          <p:nvPr/>
        </p:nvSpPr>
        <p:spPr>
          <a:xfrm>
            <a:off x="6711485" y="952901"/>
            <a:ext cx="5243092" cy="5784783"/>
          </a:xfrm>
          <a:prstGeom prst="roundRect">
            <a:avLst/>
          </a:prstGeom>
          <a:solidFill>
            <a:srgbClr val="FBD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애니메이션 분야에선 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  <a:hlinkClick r:id="rId2" tooltip="미야자키 하야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미야자키 하야오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가 감독한 2001년 작 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센과 치히로의 행방불명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이 일본 영화 흥행 신기록을 세우며 각종 상을 수상했으며, 2004년 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  <a:hlinkClick r:id="rId3" tooltip="하울의 움직이는 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하울의 움직이</a:t>
            </a:r>
            <a:r>
              <a:rPr lang="ko-KR" altLang="en-US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  <a:hlinkClick r:id="rId3" tooltip="하울의 움직이는 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는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  <a:hlinkClick r:id="rId3" tooltip="하울의 움직이는 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성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과 2008년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 &lt;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  <a:hlinkClick r:id="rId4" tooltip="벼랑위의 포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벼랑위의 포뇨</a:t>
            </a:r>
            <a:r>
              <a:rPr lang="en-US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ko-KR" sz="23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가 뒤를 이어 개봉됐다.</a:t>
            </a:r>
            <a:endParaRPr lang="ko-KR" altLang="en-US" sz="2300" u="sng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sp>
        <p:nvSpPr>
          <p:cNvPr id="18" name="순서도: 수행의 시작/종료 17">
            <a:extLst>
              <a:ext uri="{FF2B5EF4-FFF2-40B4-BE49-F238E27FC236}">
                <a16:creationId xmlns:a16="http://schemas.microsoft.com/office/drawing/2014/main" id="{689BE919-262E-42C6-95C2-44D69F33A844}"/>
              </a:ext>
            </a:extLst>
          </p:cNvPr>
          <p:cNvSpPr/>
          <p:nvPr/>
        </p:nvSpPr>
        <p:spPr>
          <a:xfrm>
            <a:off x="8839197" y="237216"/>
            <a:ext cx="1684421" cy="49088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2000</a:t>
            </a:r>
            <a:r>
              <a:rPr lang="ko-KR" altLang="en-US" dirty="0"/>
              <a:t>년대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745A5C7-42C5-4627-B9E0-F1AA8733D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78" y="1200614"/>
            <a:ext cx="3795031" cy="2007390"/>
          </a:xfrm>
          <a:prstGeom prst="rect">
            <a:avLst/>
          </a:prstGeom>
        </p:spPr>
      </p:pic>
      <p:pic>
        <p:nvPicPr>
          <p:cNvPr id="5" name="그림 4" descr="남자, 사람, 넥타이, 착용이(가) 표시된 사진&#10;&#10;자동 생성된 설명">
            <a:extLst>
              <a:ext uri="{FF2B5EF4-FFF2-40B4-BE49-F238E27FC236}">
                <a16:creationId xmlns:a16="http://schemas.microsoft.com/office/drawing/2014/main" id="{742EB166-F4E7-48A0-BCCC-157C464D9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99" y="1177698"/>
            <a:ext cx="3224463" cy="2368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41852C-43F8-44C8-8EB7-C2DA0C1A199C}"/>
              </a:ext>
            </a:extLst>
          </p:cNvPr>
          <p:cNvSpPr txBox="1"/>
          <p:nvPr/>
        </p:nvSpPr>
        <p:spPr>
          <a:xfrm>
            <a:off x="2916454" y="3208004"/>
            <a:ext cx="193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기타노 다케시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492A2-15A9-48CF-9373-1192E41AED14}"/>
              </a:ext>
            </a:extLst>
          </p:cNvPr>
          <p:cNvSpPr txBox="1"/>
          <p:nvPr/>
        </p:nvSpPr>
        <p:spPr>
          <a:xfrm>
            <a:off x="8622628" y="3546558"/>
            <a:ext cx="2117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미야자키 하야 오</a:t>
            </a:r>
          </a:p>
        </p:txBody>
      </p:sp>
    </p:spTree>
    <p:extLst>
      <p:ext uri="{BB962C8B-B14F-4D97-AF65-F5344CB8AC3E}">
        <p14:creationId xmlns:p14="http://schemas.microsoft.com/office/powerpoint/2010/main" val="96933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BEF7E15-816E-444A-A4C2-FEB14359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1115" y="329618"/>
            <a:ext cx="8839200" cy="972979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나무M" panose="02030600000101010101" pitchFamily="18" charset="-127"/>
                <a:ea typeface="HY나무M" panose="02030600000101010101" pitchFamily="18" charset="-127"/>
              </a:rPr>
              <a:t>일본 영화의 특징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3700F0-2EE5-442E-8EE3-B61F037C26E9}"/>
              </a:ext>
            </a:extLst>
          </p:cNvPr>
          <p:cNvSpPr/>
          <p:nvPr/>
        </p:nvSpPr>
        <p:spPr>
          <a:xfrm flipH="1">
            <a:off x="822960" y="447040"/>
            <a:ext cx="152400" cy="822960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0F10B6-AE10-4326-BB52-6CFFFC89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1559292"/>
            <a:ext cx="5925766" cy="5202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AB831-C9ED-4A9D-9019-442FF8A1FF88}"/>
              </a:ext>
            </a:extLst>
          </p:cNvPr>
          <p:cNvSpPr txBox="1"/>
          <p:nvPr/>
        </p:nvSpPr>
        <p:spPr>
          <a:xfrm>
            <a:off x="7393713" y="2046754"/>
            <a:ext cx="43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000" dirty="0">
                <a:latin typeface="HY나무M" panose="02030600000101010101" pitchFamily="18" charset="-127"/>
                <a:ea typeface="HY나무M" panose="02030600000101010101" pitchFamily="18" charset="-127"/>
              </a:rPr>
              <a:t>일본 영화 역대 흥행 수입 순위</a:t>
            </a:r>
            <a:r>
              <a:rPr lang="en-US" altLang="ko-KR" sz="2000" dirty="0"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endParaRPr lang="ko-KR" altLang="en-US" sz="20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E099298-CB8B-45F0-974E-D545C7EF27DE}"/>
              </a:ext>
            </a:extLst>
          </p:cNvPr>
          <p:cNvSpPr/>
          <p:nvPr/>
        </p:nvSpPr>
        <p:spPr>
          <a:xfrm>
            <a:off x="7104955" y="3591132"/>
            <a:ext cx="4724493" cy="1138773"/>
          </a:xfrm>
          <a:prstGeom prst="rect">
            <a:avLst/>
          </a:prstGeom>
          <a:solidFill>
            <a:srgbClr val="FBD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3DB1B-3BF5-41A3-9D05-1D2C8806E057}"/>
              </a:ext>
            </a:extLst>
          </p:cNvPr>
          <p:cNvSpPr txBox="1"/>
          <p:nvPr/>
        </p:nvSpPr>
        <p:spPr>
          <a:xfrm>
            <a:off x="7104955" y="3705726"/>
            <a:ext cx="46105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애니메이션 영화가 흥행하는게 많다는 것을 알 수 있다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3271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순서도: 수행의 시작/종료 12">
            <a:extLst>
              <a:ext uri="{FF2B5EF4-FFF2-40B4-BE49-F238E27FC236}">
                <a16:creationId xmlns:a16="http://schemas.microsoft.com/office/drawing/2014/main" id="{32480D72-BE65-4A56-B95B-72D72DC07A24}"/>
              </a:ext>
            </a:extLst>
          </p:cNvPr>
          <p:cNvSpPr/>
          <p:nvPr/>
        </p:nvSpPr>
        <p:spPr>
          <a:xfrm>
            <a:off x="1174282" y="1037361"/>
            <a:ext cx="1684421" cy="490888"/>
          </a:xfrm>
          <a:prstGeom prst="flowChartTerminator">
            <a:avLst/>
          </a:prstGeom>
          <a:solidFill>
            <a:srgbClr val="FBE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시대극</a:t>
            </a:r>
          </a:p>
        </p:txBody>
      </p:sp>
      <p:sp>
        <p:nvSpPr>
          <p:cNvPr id="18" name="순서도: 수행의 시작/종료 17">
            <a:extLst>
              <a:ext uri="{FF2B5EF4-FFF2-40B4-BE49-F238E27FC236}">
                <a16:creationId xmlns:a16="http://schemas.microsoft.com/office/drawing/2014/main" id="{689BE919-262E-42C6-95C2-44D69F33A844}"/>
              </a:ext>
            </a:extLst>
          </p:cNvPr>
          <p:cNvSpPr/>
          <p:nvPr/>
        </p:nvSpPr>
        <p:spPr>
          <a:xfrm>
            <a:off x="5465543" y="1064895"/>
            <a:ext cx="1684421" cy="490888"/>
          </a:xfrm>
          <a:prstGeom prst="flowChartTerminator">
            <a:avLst/>
          </a:prstGeom>
          <a:solidFill>
            <a:srgbClr val="FBD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공포</a:t>
            </a:r>
          </a:p>
        </p:txBody>
      </p:sp>
      <p:sp>
        <p:nvSpPr>
          <p:cNvPr id="19" name="순서도: 수행의 시작/종료 18">
            <a:extLst>
              <a:ext uri="{FF2B5EF4-FFF2-40B4-BE49-F238E27FC236}">
                <a16:creationId xmlns:a16="http://schemas.microsoft.com/office/drawing/2014/main" id="{55985492-32CD-4D13-8FA0-C4163718F081}"/>
              </a:ext>
            </a:extLst>
          </p:cNvPr>
          <p:cNvSpPr/>
          <p:nvPr/>
        </p:nvSpPr>
        <p:spPr>
          <a:xfrm>
            <a:off x="1316256" y="3701296"/>
            <a:ext cx="2004460" cy="490888"/>
          </a:xfrm>
          <a:prstGeom prst="flowChartTerminator">
            <a:avLst/>
          </a:prstGeom>
          <a:solidFill>
            <a:srgbClr val="FBD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야쿠자 영화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13ECDCA-00BF-470B-A171-058A792415FE}"/>
              </a:ext>
            </a:extLst>
          </p:cNvPr>
          <p:cNvSpPr/>
          <p:nvPr/>
        </p:nvSpPr>
        <p:spPr>
          <a:xfrm>
            <a:off x="673769" y="188855"/>
            <a:ext cx="2512193" cy="5715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영화의 장르</a:t>
            </a:r>
          </a:p>
        </p:txBody>
      </p:sp>
      <p:sp>
        <p:nvSpPr>
          <p:cNvPr id="9" name="순서도: 수행의 시작/종료 8">
            <a:extLst>
              <a:ext uri="{FF2B5EF4-FFF2-40B4-BE49-F238E27FC236}">
                <a16:creationId xmlns:a16="http://schemas.microsoft.com/office/drawing/2014/main" id="{93284119-B7C5-4975-9B83-50DFB2F2F10A}"/>
              </a:ext>
            </a:extLst>
          </p:cNvPr>
          <p:cNvSpPr/>
          <p:nvPr/>
        </p:nvSpPr>
        <p:spPr>
          <a:xfrm>
            <a:off x="9585557" y="1037361"/>
            <a:ext cx="1684421" cy="490888"/>
          </a:xfrm>
          <a:prstGeom prst="flowChartTerminator">
            <a:avLst/>
          </a:prstGeom>
          <a:solidFill>
            <a:srgbClr val="FBE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애니메이션</a:t>
            </a:r>
          </a:p>
        </p:txBody>
      </p:sp>
      <p:sp>
        <p:nvSpPr>
          <p:cNvPr id="10" name="순서도: 수행의 시작/종료 9">
            <a:extLst>
              <a:ext uri="{FF2B5EF4-FFF2-40B4-BE49-F238E27FC236}">
                <a16:creationId xmlns:a16="http://schemas.microsoft.com/office/drawing/2014/main" id="{765F209C-7CAD-446A-808E-1CBC8D28DFCE}"/>
              </a:ext>
            </a:extLst>
          </p:cNvPr>
          <p:cNvSpPr/>
          <p:nvPr/>
        </p:nvSpPr>
        <p:spPr>
          <a:xfrm>
            <a:off x="5616741" y="3701296"/>
            <a:ext cx="1684421" cy="490888"/>
          </a:xfrm>
          <a:prstGeom prst="flowChartTerminator">
            <a:avLst/>
          </a:prstGeom>
          <a:solidFill>
            <a:srgbClr val="FBE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현대극</a:t>
            </a:r>
          </a:p>
        </p:txBody>
      </p:sp>
      <p:pic>
        <p:nvPicPr>
          <p:cNvPr id="4" name="그림 3" descr="정장, 여자, 남자, 셔츠이(가) 표시된 사진&#10;&#10;자동 생성된 설명">
            <a:extLst>
              <a:ext uri="{FF2B5EF4-FFF2-40B4-BE49-F238E27FC236}">
                <a16:creationId xmlns:a16="http://schemas.microsoft.com/office/drawing/2014/main" id="{8ECA8A8D-47E4-4F94-9525-63395BA8E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2" y="1746385"/>
            <a:ext cx="3147461" cy="1824228"/>
          </a:xfrm>
          <a:prstGeom prst="rect">
            <a:avLst/>
          </a:prstGeom>
        </p:spPr>
      </p:pic>
      <p:pic>
        <p:nvPicPr>
          <p:cNvPr id="6" name="그림 5" descr="책, 앉아있는, 열기, 검은색이(가) 표시된 사진&#10;&#10;자동 생성된 설명">
            <a:extLst>
              <a:ext uri="{FF2B5EF4-FFF2-40B4-BE49-F238E27FC236}">
                <a16:creationId xmlns:a16="http://schemas.microsoft.com/office/drawing/2014/main" id="{A703D9E2-C979-4098-97E9-6DFD95FA0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89" y="1746385"/>
            <a:ext cx="2572148" cy="18242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E069083-6FF1-470E-9B17-EF5FB0EAC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00" y="1746385"/>
            <a:ext cx="2336933" cy="2224560"/>
          </a:xfrm>
          <a:prstGeom prst="rect">
            <a:avLst/>
          </a:prstGeom>
        </p:spPr>
      </p:pic>
      <p:pic>
        <p:nvPicPr>
          <p:cNvPr id="14" name="그림 13" descr="텍스트, 신문이(가) 표시된 사진&#10;&#10;자동 생성된 설명">
            <a:extLst>
              <a:ext uri="{FF2B5EF4-FFF2-40B4-BE49-F238E27FC236}">
                <a16:creationId xmlns:a16="http://schemas.microsoft.com/office/drawing/2014/main" id="{95447CCA-81DA-4891-9D8F-92C3A211A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2" y="4419119"/>
            <a:ext cx="4117212" cy="1962430"/>
          </a:xfrm>
          <a:prstGeom prst="rect">
            <a:avLst/>
          </a:prstGeom>
        </p:spPr>
      </p:pic>
      <p:pic>
        <p:nvPicPr>
          <p:cNvPr id="20" name="그림 19" descr="꽃, 식물, 노란색, 해바라기이(가) 표시된 사진&#10;&#10;자동 생성된 설명">
            <a:extLst>
              <a:ext uri="{FF2B5EF4-FFF2-40B4-BE49-F238E27FC236}">
                <a16:creationId xmlns:a16="http://schemas.microsoft.com/office/drawing/2014/main" id="{CDB8F8D5-6686-4BD5-89A4-99F73C9DD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42" y="4419119"/>
            <a:ext cx="3793757" cy="196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EC47A8-B707-4501-8A0A-7ADA784EAD53}"/>
              </a:ext>
            </a:extLst>
          </p:cNvPr>
          <p:cNvSpPr txBox="1"/>
          <p:nvPr/>
        </p:nvSpPr>
        <p:spPr>
          <a:xfrm>
            <a:off x="2982227" y="2512194"/>
            <a:ext cx="6227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dirty="0">
                <a:latin typeface="HY나무M" panose="02030600000101010101" pitchFamily="18" charset="-127"/>
                <a:ea typeface="HY나무M" panose="02030600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25742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3F39F4-0C2B-4610-BFD2-D6CA3907FF27}"/>
              </a:ext>
            </a:extLst>
          </p:cNvPr>
          <p:cNvSpPr txBox="1"/>
          <p:nvPr/>
        </p:nvSpPr>
        <p:spPr>
          <a:xfrm>
            <a:off x="7469203" y="3105834"/>
            <a:ext cx="403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HY나무M" panose="02030600000101010101" pitchFamily="18" charset="-127"/>
                <a:ea typeface="HY나무M" panose="02030600000101010101" pitchFamily="18" charset="-127"/>
              </a:rPr>
              <a:t>1. </a:t>
            </a:r>
            <a:r>
              <a:rPr lang="ko-KR" altLang="en-US" sz="3600" dirty="0">
                <a:latin typeface="HY나무M" panose="02030600000101010101" pitchFamily="18" charset="-127"/>
                <a:ea typeface="HY나무M" panose="02030600000101010101" pitchFamily="18" charset="-127"/>
              </a:rPr>
              <a:t>애니메이션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8B3BA06-973D-4FFA-AB1A-57986C3E3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611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BEF7E15-816E-444A-A4C2-FEB14359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39" y="372030"/>
            <a:ext cx="8839200" cy="972979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나무M" panose="02030600000101010101" pitchFamily="18" charset="-127"/>
                <a:ea typeface="HY나무M" panose="02030600000101010101" pitchFamily="18" charset="-127"/>
              </a:rPr>
              <a:t> 애니메이션의 역사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3700F0-2EE5-442E-8EE3-B61F037C26E9}"/>
              </a:ext>
            </a:extLst>
          </p:cNvPr>
          <p:cNvSpPr/>
          <p:nvPr/>
        </p:nvSpPr>
        <p:spPr>
          <a:xfrm flipH="1">
            <a:off x="822960" y="447040"/>
            <a:ext cx="152400" cy="822960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F67B646-B47F-4C39-9067-77138B248D45}"/>
              </a:ext>
            </a:extLst>
          </p:cNvPr>
          <p:cNvSpPr/>
          <p:nvPr/>
        </p:nvSpPr>
        <p:spPr>
          <a:xfrm>
            <a:off x="3527659" y="1824550"/>
            <a:ext cx="5516880" cy="6242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HY나무M" panose="02030600000101010101" pitchFamily="18" charset="-127"/>
                <a:ea typeface="HY나무M" panose="02030600000101010101" pitchFamily="18" charset="-127"/>
              </a:rPr>
              <a:t>일본 애니메이션의 탄생배경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C8C9FB4-79E5-4212-B380-1351DC0D30D4}"/>
              </a:ext>
            </a:extLst>
          </p:cNvPr>
          <p:cNvSpPr/>
          <p:nvPr/>
        </p:nvSpPr>
        <p:spPr>
          <a:xfrm>
            <a:off x="6420853" y="2800491"/>
            <a:ext cx="5506720" cy="1979257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시모카와 오텐</a:t>
            </a:r>
            <a:r>
              <a:rPr lang="en-US" altLang="ko-KR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고치 준 이치</a:t>
            </a:r>
            <a:r>
              <a:rPr lang="en-US" altLang="ko-KR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기타야 마 세이 타로는 영화사 들로부터 제작  의뢰를 받아 애니메이션 분석</a:t>
            </a:r>
            <a:r>
              <a:rPr lang="en-US" altLang="ko-KR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연구함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3D061D-9CF7-4830-B980-5047F99DE522}"/>
              </a:ext>
            </a:extLst>
          </p:cNvPr>
          <p:cNvSpPr/>
          <p:nvPr/>
        </p:nvSpPr>
        <p:spPr>
          <a:xfrm>
            <a:off x="477520" y="2800492"/>
            <a:ext cx="5516880" cy="1979256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미국과 프랑스의 애니메이션 영화들이 일본에 소개됨</a:t>
            </a: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7819B60A-CF8F-4F5D-8439-756D38CB7420}"/>
              </a:ext>
            </a:extLst>
          </p:cNvPr>
          <p:cNvSpPr/>
          <p:nvPr/>
        </p:nvSpPr>
        <p:spPr>
          <a:xfrm>
            <a:off x="2318085" y="5379310"/>
            <a:ext cx="848628" cy="7685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C5D3D-D930-4A27-BB1C-684D5409FF7D}"/>
              </a:ext>
            </a:extLst>
          </p:cNvPr>
          <p:cNvSpPr txBox="1"/>
          <p:nvPr/>
        </p:nvSpPr>
        <p:spPr>
          <a:xfrm>
            <a:off x="3874971" y="5163428"/>
            <a:ext cx="50917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latin typeface="HY나무M" panose="02030600000101010101" pitchFamily="18" charset="-127"/>
                <a:ea typeface="HY나무M" panose="02030600000101010101" pitchFamily="18" charset="-127"/>
              </a:rPr>
              <a:t>1916</a:t>
            </a:r>
            <a:r>
              <a:rPr lang="ko-KR" altLang="en-US" sz="2500" b="1" dirty="0">
                <a:latin typeface="HY나무M" panose="02030600000101010101" pitchFamily="18" charset="-127"/>
                <a:ea typeface="HY나무M" panose="02030600000101010101" pitchFamily="18" charset="-127"/>
              </a:rPr>
              <a:t>년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에 시모카와 오텐이 일본 </a:t>
            </a:r>
            <a:r>
              <a:rPr lang="ko-KR" altLang="en-US" sz="2500" b="1" dirty="0">
                <a:solidFill>
                  <a:srgbClr val="FF0000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최초 애니메이션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인 </a:t>
            </a:r>
            <a:r>
              <a:rPr lang="en-US" altLang="ko-KR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문지기 이모카와 무쿠조 이야기</a:t>
            </a:r>
            <a:r>
              <a:rPr lang="en-US" altLang="ko-KR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&gt;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제작</a:t>
            </a:r>
          </a:p>
        </p:txBody>
      </p:sp>
    </p:spTree>
    <p:extLst>
      <p:ext uri="{BB962C8B-B14F-4D97-AF65-F5344CB8AC3E}">
        <p14:creationId xmlns:p14="http://schemas.microsoft.com/office/powerpoint/2010/main" val="131226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024699F2-66AB-40D1-A6DE-9BED6EE8E188}"/>
              </a:ext>
            </a:extLst>
          </p:cNvPr>
          <p:cNvSpPr/>
          <p:nvPr/>
        </p:nvSpPr>
        <p:spPr>
          <a:xfrm>
            <a:off x="702644" y="204536"/>
            <a:ext cx="4427621" cy="6448927"/>
          </a:xfrm>
          <a:prstGeom prst="rect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77D244D-338F-4AB6-A0A1-BDBE45ED9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4" y="340490"/>
            <a:ext cx="4129239" cy="2825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E172D-D05C-44E0-8FC5-910B7482B70C}"/>
              </a:ext>
            </a:extLst>
          </p:cNvPr>
          <p:cNvSpPr txBox="1"/>
          <p:nvPr/>
        </p:nvSpPr>
        <p:spPr>
          <a:xfrm>
            <a:off x="1268028" y="3776824"/>
            <a:ext cx="361448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그 후 기타야마 세이타로가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1917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년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5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월에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원숭이와 게의 전투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를 제작하고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, 6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월에 고치준이도는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하나와 헤코나이 명검 이야기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를 제작 하였다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.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320DB-E377-45F7-892B-118E4975993C}"/>
              </a:ext>
            </a:extLst>
          </p:cNvPr>
          <p:cNvSpPr txBox="1"/>
          <p:nvPr/>
        </p:nvSpPr>
        <p:spPr>
          <a:xfrm>
            <a:off x="1422234" y="3302316"/>
            <a:ext cx="3631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하나와 헤코나이 명검 이야기</a:t>
            </a:r>
            <a:r>
              <a:rPr lang="en-US" altLang="ko-KR" sz="1600" dirty="0"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endParaRPr lang="ko-KR" altLang="en-US" sz="16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A690066E-9692-4BEE-AE68-6DF6C28512EB}"/>
              </a:ext>
            </a:extLst>
          </p:cNvPr>
          <p:cNvSpPr/>
          <p:nvPr/>
        </p:nvSpPr>
        <p:spPr>
          <a:xfrm>
            <a:off x="5700663" y="2675823"/>
            <a:ext cx="1085148" cy="96504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0636AD-6EDB-4CD6-BDF0-F7E20CE93D43}"/>
              </a:ext>
            </a:extLst>
          </p:cNvPr>
          <p:cNvSpPr/>
          <p:nvPr/>
        </p:nvSpPr>
        <p:spPr>
          <a:xfrm>
            <a:off x="7095425" y="1795961"/>
            <a:ext cx="4244741" cy="3757815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문지기 이모카와 무쿠조의 이야기</a:t>
            </a:r>
            <a:r>
              <a:rPr lang="en-US" altLang="ko-KR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</a:p>
          <a:p>
            <a:pPr algn="ctr"/>
            <a:r>
              <a:rPr lang="en-US" altLang="ko-KR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원숭이와 게의 전투</a:t>
            </a:r>
            <a:r>
              <a:rPr lang="en-US" altLang="ko-KR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</a:p>
          <a:p>
            <a:pPr algn="ctr"/>
            <a:r>
              <a:rPr lang="en-US" altLang="ko-KR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하나와 헤코나이 명검 이야기</a:t>
            </a:r>
            <a:r>
              <a:rPr lang="en-US" altLang="ko-KR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</a:p>
          <a:p>
            <a:pPr algn="ctr"/>
            <a:endParaRPr lang="en-US" altLang="ko-KR" sz="25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위 세 작품의 </a:t>
            </a:r>
            <a:r>
              <a:rPr lang="ko-KR" altLang="en-US" sz="2500" dirty="0">
                <a:solidFill>
                  <a:srgbClr val="FF0000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일본 최초의 애니메이션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으로 항상 언급됨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.</a:t>
            </a:r>
            <a:endParaRPr lang="ko-KR" altLang="en-US" sz="25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285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수행의 시작/종료 7">
            <a:extLst>
              <a:ext uri="{FF2B5EF4-FFF2-40B4-BE49-F238E27FC236}">
                <a16:creationId xmlns:a16="http://schemas.microsoft.com/office/drawing/2014/main" id="{B640B5C7-22AB-4173-BDA8-64A6EFB6DF43}"/>
              </a:ext>
            </a:extLst>
          </p:cNvPr>
          <p:cNvSpPr/>
          <p:nvPr/>
        </p:nvSpPr>
        <p:spPr>
          <a:xfrm>
            <a:off x="827771" y="1196789"/>
            <a:ext cx="10145029" cy="830997"/>
          </a:xfrm>
          <a:prstGeom prst="flowChartTerminator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1925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 야마모토 사나에 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노인을 버리는 산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을 시작으로 </a:t>
            </a:r>
            <a:r>
              <a:rPr lang="ko-KR" altLang="en-US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정부 홍보 애니메이션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 제작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A6006-63A7-40E0-A4EB-015DC2B397DC}"/>
              </a:ext>
            </a:extLst>
          </p:cNvPr>
          <p:cNvSpPr txBox="1"/>
          <p:nvPr/>
        </p:nvSpPr>
        <p:spPr>
          <a:xfrm>
            <a:off x="2695073" y="255870"/>
            <a:ext cx="6410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관동대지진 직후</a:t>
            </a:r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설비가 파괴되고</a:t>
            </a:r>
            <a:r>
              <a:rPr lang="en-US" altLang="ko-KR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제작이 중단되고 애니메이션의 </a:t>
            </a:r>
            <a:r>
              <a:rPr lang="ko-KR" altLang="en-US" sz="2400" b="1" dirty="0">
                <a:latin typeface="HY나무M" panose="02030600000101010101" pitchFamily="18" charset="-127"/>
                <a:ea typeface="HY나무M" panose="02030600000101010101" pitchFamily="18" charset="-127"/>
              </a:rPr>
              <a:t>공백기</a:t>
            </a:r>
            <a:r>
              <a:rPr lang="ko-KR" altLang="en-US" sz="2400" dirty="0">
                <a:latin typeface="HY나무M" panose="02030600000101010101" pitchFamily="18" charset="-127"/>
                <a:ea typeface="HY나무M" panose="02030600000101010101" pitchFamily="18" charset="-127"/>
              </a:rPr>
              <a:t>를 맞음</a:t>
            </a:r>
          </a:p>
        </p:txBody>
      </p:sp>
      <p:sp>
        <p:nvSpPr>
          <p:cNvPr id="10" name="순서도: 수행의 시작/종료 9">
            <a:extLst>
              <a:ext uri="{FF2B5EF4-FFF2-40B4-BE49-F238E27FC236}">
                <a16:creationId xmlns:a16="http://schemas.microsoft.com/office/drawing/2014/main" id="{A2844678-22D3-4C77-B116-CE58F56174FB}"/>
              </a:ext>
            </a:extLst>
          </p:cNvPr>
          <p:cNvSpPr/>
          <p:nvPr/>
        </p:nvSpPr>
        <p:spPr>
          <a:xfrm>
            <a:off x="827770" y="2331725"/>
            <a:ext cx="10145029" cy="920004"/>
          </a:xfrm>
          <a:prstGeom prst="flowChartTerminator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1926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 무리타 야스지는 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기린의 목은 왜 긴 가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이후 </a:t>
            </a:r>
            <a:r>
              <a:rPr lang="ko-KR" altLang="en-US" sz="2500" b="1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교육용 애니메이션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 제작</a:t>
            </a:r>
          </a:p>
        </p:txBody>
      </p:sp>
      <p:sp>
        <p:nvSpPr>
          <p:cNvPr id="11" name="순서도: 수행의 시작/종료 10">
            <a:extLst>
              <a:ext uri="{FF2B5EF4-FFF2-40B4-BE49-F238E27FC236}">
                <a16:creationId xmlns:a16="http://schemas.microsoft.com/office/drawing/2014/main" id="{05598453-6F3F-48F1-AA37-46DF49299BBE}"/>
              </a:ext>
            </a:extLst>
          </p:cNvPr>
          <p:cNvSpPr/>
          <p:nvPr/>
        </p:nvSpPr>
        <p:spPr>
          <a:xfrm>
            <a:off x="827769" y="3555668"/>
            <a:ext cx="10145029" cy="920003"/>
          </a:xfrm>
          <a:prstGeom prst="flowChartTerminator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1929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 오후지 노후로는 </a:t>
            </a:r>
            <a:r>
              <a:rPr lang="ko-KR" altLang="en-US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일본 최초 발성애니메이션 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검은 고양이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 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제작</a:t>
            </a:r>
          </a:p>
        </p:txBody>
      </p:sp>
      <p:sp>
        <p:nvSpPr>
          <p:cNvPr id="12" name="순서도: 수행의 시작/종료 11">
            <a:extLst>
              <a:ext uri="{FF2B5EF4-FFF2-40B4-BE49-F238E27FC236}">
                <a16:creationId xmlns:a16="http://schemas.microsoft.com/office/drawing/2014/main" id="{D5FCFEB1-0C05-4396-8F8D-C7FFFC09EE75}"/>
              </a:ext>
            </a:extLst>
          </p:cNvPr>
          <p:cNvSpPr/>
          <p:nvPr/>
        </p:nvSpPr>
        <p:spPr>
          <a:xfrm>
            <a:off x="827768" y="4826110"/>
            <a:ext cx="10145029" cy="920002"/>
          </a:xfrm>
          <a:prstGeom prst="flowChartTerminator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1932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 마사오카 겐조는 </a:t>
            </a:r>
            <a:r>
              <a:rPr lang="ko-KR" altLang="en-US" sz="2500" u="sng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셀 방식을 이용한 발성 애니메이션 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힘과 여자세상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&gt;, &lt;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거미와 튤립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을 제작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6E9CCA7-4423-4783-B75C-88C806586A06}"/>
              </a:ext>
            </a:extLst>
          </p:cNvPr>
          <p:cNvSpPr/>
          <p:nvPr/>
        </p:nvSpPr>
        <p:spPr>
          <a:xfrm>
            <a:off x="2762451" y="5842535"/>
            <a:ext cx="818147" cy="60639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9F383-2E35-4174-AC04-F87BAF22C6CD}"/>
              </a:ext>
            </a:extLst>
          </p:cNvPr>
          <p:cNvSpPr txBox="1"/>
          <p:nvPr/>
        </p:nvSpPr>
        <p:spPr>
          <a:xfrm>
            <a:off x="4119613" y="5884120"/>
            <a:ext cx="432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나무M" panose="02030600000101010101" pitchFamily="18" charset="-127"/>
                <a:ea typeface="HY나무M" panose="02030600000101010101" pitchFamily="18" charset="-127"/>
              </a:rPr>
              <a:t>위기를 딛고 계속 발전</a:t>
            </a:r>
          </a:p>
        </p:txBody>
      </p:sp>
    </p:spTree>
    <p:extLst>
      <p:ext uri="{BB962C8B-B14F-4D97-AF65-F5344CB8AC3E}">
        <p14:creationId xmlns:p14="http://schemas.microsoft.com/office/powerpoint/2010/main" val="315781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행의 시작/종료 3">
            <a:extLst>
              <a:ext uri="{FF2B5EF4-FFF2-40B4-BE49-F238E27FC236}">
                <a16:creationId xmlns:a16="http://schemas.microsoft.com/office/drawing/2014/main" id="{F4B91EE0-C5E4-4C38-ABFD-0ED66A635E00}"/>
              </a:ext>
            </a:extLst>
          </p:cNvPr>
          <p:cNvSpPr/>
          <p:nvPr/>
        </p:nvSpPr>
        <p:spPr>
          <a:xfrm>
            <a:off x="1097279" y="2117558"/>
            <a:ext cx="9432760" cy="956991"/>
          </a:xfrm>
          <a:prstGeom prst="flowChartTerminator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1956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 디즈니를 목표로 삼으며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,   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도에이동화  라는 이름으로 새 출발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5EB9CB47-4136-46F0-A0E3-1A88E16CD1F5}"/>
              </a:ext>
            </a:extLst>
          </p:cNvPr>
          <p:cNvSpPr/>
          <p:nvPr/>
        </p:nvSpPr>
        <p:spPr>
          <a:xfrm>
            <a:off x="6237170" y="2225478"/>
            <a:ext cx="2050181" cy="385010"/>
          </a:xfrm>
          <a:prstGeom prst="ellipse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F302BAF-FF32-46F8-A229-16D3AB067CBE}"/>
              </a:ext>
            </a:extLst>
          </p:cNvPr>
          <p:cNvSpPr/>
          <p:nvPr/>
        </p:nvSpPr>
        <p:spPr>
          <a:xfrm>
            <a:off x="4980703" y="1058031"/>
            <a:ext cx="60598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나무M" panose="02030600000101010101" pitchFamily="18" charset="-127"/>
                <a:ea typeface="HY나무M" panose="02030600000101010101" pitchFamily="18" charset="-127"/>
              </a:rPr>
              <a:t>원래의 이름은은 일본동화</a:t>
            </a:r>
            <a:r>
              <a:rPr lang="en-US" altLang="ko-KR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나무M" panose="02030600000101010101" pitchFamily="18" charset="-127"/>
                <a:ea typeface="HY나무M" panose="02030600000101010101" pitchFamily="18" charset="-127"/>
              </a:rPr>
              <a:t>기존의 가내수공업 방식을 타파</a:t>
            </a:r>
            <a:r>
              <a:rPr lang="en-US" altLang="ko-KR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나무M" panose="02030600000101010101" pitchFamily="18" charset="-127"/>
                <a:ea typeface="HY나무M" panose="02030600000101010101" pitchFamily="18" charset="-127"/>
              </a:rPr>
              <a:t>미국식 분업 제작시스템을 차용</a:t>
            </a:r>
            <a:r>
              <a:rPr lang="en-US" altLang="ko-K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나무M" panose="02030600000101010101" pitchFamily="18" charset="-127"/>
                <a:ea typeface="HY나무M" panose="02030600000101010101" pitchFamily="18" charset="-127"/>
              </a:rPr>
              <a:t>,</a:t>
            </a:r>
          </a:p>
          <a:p>
            <a:pPr algn="ctr"/>
            <a:r>
              <a:rPr lang="en-US" altLang="ko-KR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나무M" panose="02030600000101010101" pitchFamily="18" charset="-127"/>
                <a:ea typeface="HY나무M" panose="02030600000101010101" pitchFamily="18" charset="-127"/>
              </a:rPr>
              <a:t> </a:t>
            </a:r>
            <a:r>
              <a:rPr lang="ko-KR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나무M" panose="02030600000101010101" pitchFamily="18" charset="-127"/>
                <a:ea typeface="HY나무M" panose="02030600000101010101" pitchFamily="18" charset="-127"/>
              </a:rPr>
              <a:t>대형 애니메이션 스튜디오를 설립</a:t>
            </a:r>
            <a:endParaRPr lang="en-US" altLang="ko-KR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E6D00A87-FC21-46D7-B91B-9EE8AD3DD046}"/>
              </a:ext>
            </a:extLst>
          </p:cNvPr>
          <p:cNvCxnSpPr/>
          <p:nvPr/>
        </p:nvCxnSpPr>
        <p:spPr>
          <a:xfrm flipV="1">
            <a:off x="7360918" y="1986891"/>
            <a:ext cx="139566" cy="211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순서도: 수행의 시작/종료 9">
            <a:extLst>
              <a:ext uri="{FF2B5EF4-FFF2-40B4-BE49-F238E27FC236}">
                <a16:creationId xmlns:a16="http://schemas.microsoft.com/office/drawing/2014/main" id="{BE1A4C20-4C5D-40C4-AFA5-477BD6826164}"/>
              </a:ext>
            </a:extLst>
          </p:cNvPr>
          <p:cNvSpPr/>
          <p:nvPr/>
        </p:nvSpPr>
        <p:spPr>
          <a:xfrm>
            <a:off x="1097279" y="3303079"/>
            <a:ext cx="9432760" cy="984255"/>
          </a:xfrm>
          <a:prstGeom prst="flowChartTerminator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1958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 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10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월 일본 최초 장편 애니메이션인 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백 사전</a:t>
            </a:r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&gt;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 개봉</a:t>
            </a: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8EA01B59-D8F6-4907-8CD0-BC8C59C6739B}"/>
              </a:ext>
            </a:extLst>
          </p:cNvPr>
          <p:cNvSpPr/>
          <p:nvPr/>
        </p:nvSpPr>
        <p:spPr>
          <a:xfrm>
            <a:off x="1780674" y="5111015"/>
            <a:ext cx="1193533" cy="7700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7B821-65AB-4A00-BBEC-B818C8584EA2}"/>
              </a:ext>
            </a:extLst>
          </p:cNvPr>
          <p:cNvSpPr txBox="1"/>
          <p:nvPr/>
        </p:nvSpPr>
        <p:spPr>
          <a:xfrm>
            <a:off x="3450657" y="5111015"/>
            <a:ext cx="62323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미야자키 하야오를 비롯한 수많은 애니메이터 지망생을 낳게 되었다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.</a:t>
            </a:r>
            <a:endParaRPr lang="ko-KR" altLang="en-US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55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타원 17">
            <a:extLst>
              <a:ext uri="{FF2B5EF4-FFF2-40B4-BE49-F238E27FC236}">
                <a16:creationId xmlns:a16="http://schemas.microsoft.com/office/drawing/2014/main" id="{FE8096EF-AB8A-4CB7-B920-FE0531FD757B}"/>
              </a:ext>
            </a:extLst>
          </p:cNvPr>
          <p:cNvSpPr/>
          <p:nvPr/>
        </p:nvSpPr>
        <p:spPr>
          <a:xfrm>
            <a:off x="202130" y="1319117"/>
            <a:ext cx="4831882" cy="4151864"/>
          </a:xfrm>
          <a:prstGeom prst="ellipse">
            <a:avLst/>
          </a:prstGeom>
          <a:solidFill>
            <a:schemeClr val="accent4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214C3D3-8B7D-4BD8-A17F-6F6376E6900B}"/>
              </a:ext>
            </a:extLst>
          </p:cNvPr>
          <p:cNvSpPr/>
          <p:nvPr/>
        </p:nvSpPr>
        <p:spPr>
          <a:xfrm>
            <a:off x="585537" y="1556013"/>
            <a:ext cx="4065068" cy="362286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C3943-4163-468A-B04B-094E9AE97835}"/>
              </a:ext>
            </a:extLst>
          </p:cNvPr>
          <p:cNvSpPr txBox="1"/>
          <p:nvPr/>
        </p:nvSpPr>
        <p:spPr>
          <a:xfrm>
            <a:off x="3570972" y="510138"/>
            <a:ext cx="455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나무M" panose="02030600000101010101" pitchFamily="18" charset="-127"/>
                <a:ea typeface="HY나무M" panose="02030600000101010101" pitchFamily="18" charset="-127"/>
              </a:rPr>
              <a:t>TV</a:t>
            </a:r>
            <a:r>
              <a:rPr lang="ko-KR" altLang="en-US" sz="2800" dirty="0">
                <a:latin typeface="HY나무M" panose="02030600000101010101" pitchFamily="18" charset="-127"/>
                <a:ea typeface="HY나무M" panose="02030600000101010101" pitchFamily="18" charset="-127"/>
              </a:rPr>
              <a:t>애니메이션의 등장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329A298B-EDB1-4BC2-B77B-A389B5EC3C27}"/>
              </a:ext>
            </a:extLst>
          </p:cNvPr>
          <p:cNvSpPr/>
          <p:nvPr/>
        </p:nvSpPr>
        <p:spPr>
          <a:xfrm>
            <a:off x="6232358" y="1783232"/>
            <a:ext cx="4831882" cy="1229248"/>
          </a:xfrm>
          <a:prstGeom prst="round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1953</a:t>
            </a:r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년에 최초 텔레비전 방송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566851B-1C27-46B2-B260-9956BBD7E0AD}"/>
              </a:ext>
            </a:extLst>
          </p:cNvPr>
          <p:cNvSpPr/>
          <p:nvPr/>
        </p:nvSpPr>
        <p:spPr>
          <a:xfrm>
            <a:off x="6232358" y="3499424"/>
            <a:ext cx="4831882" cy="1341911"/>
          </a:xfrm>
          <a:prstGeom prst="roundRect">
            <a:avLst/>
          </a:prstGeom>
          <a:solidFill>
            <a:srgbClr val="FBD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이야기와 세계관에 충실한 작품을 대상으로 삼음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181CE-36C5-439B-AD38-E920B2998AD8}"/>
              </a:ext>
            </a:extLst>
          </p:cNvPr>
          <p:cNvSpPr txBox="1"/>
          <p:nvPr/>
        </p:nvSpPr>
        <p:spPr>
          <a:xfrm>
            <a:off x="519764" y="5701531"/>
            <a:ext cx="4514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1963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년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1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월 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1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일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최초로 </a:t>
            </a:r>
            <a:r>
              <a:rPr lang="en-US" altLang="ko-KR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&lt;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철완 아톰</a:t>
            </a:r>
            <a:r>
              <a:rPr lang="en-US" altLang="ko-KR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&gt;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방영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28E7F0-722A-4C85-A0A1-9E44AB0AAE56}"/>
              </a:ext>
            </a:extLst>
          </p:cNvPr>
          <p:cNvSpPr txBox="1"/>
          <p:nvPr/>
        </p:nvSpPr>
        <p:spPr>
          <a:xfrm>
            <a:off x="6660679" y="5424532"/>
            <a:ext cx="52072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엄청난 시청률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최초의 캐릭터 상품 권리</a:t>
            </a:r>
            <a:r>
              <a:rPr lang="en-US" altLang="ko-KR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, </a:t>
            </a:r>
            <a:r>
              <a:rPr lang="ko-KR" altLang="en-US" sz="2500" dirty="0">
                <a:latin typeface="HY나무M" panose="02030600000101010101" pitchFamily="18" charset="-127"/>
                <a:ea typeface="HY나무M" panose="02030600000101010101" pitchFamily="18" charset="-127"/>
              </a:rPr>
              <a:t>최초의 팬클럽 설정 등 여러가지 면에서 </a:t>
            </a:r>
            <a:r>
              <a:rPr lang="ko-KR" altLang="en-US" sz="2500" u="sng" dirty="0">
                <a:latin typeface="HY나무M" panose="02030600000101010101" pitchFamily="18" charset="-127"/>
                <a:ea typeface="HY나무M" panose="02030600000101010101" pitchFamily="18" charset="-127"/>
              </a:rPr>
              <a:t>선구자로 평가받음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99459DC0-C1D0-42AE-80B1-CFC7801CD26E}"/>
              </a:ext>
            </a:extLst>
          </p:cNvPr>
          <p:cNvSpPr/>
          <p:nvPr/>
        </p:nvSpPr>
        <p:spPr>
          <a:xfrm>
            <a:off x="5327581" y="5659287"/>
            <a:ext cx="1039529" cy="6885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050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BEF7E15-816E-444A-A4C2-FEB14359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39" y="372030"/>
            <a:ext cx="8839200" cy="972979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나무M" panose="02030600000101010101" pitchFamily="18" charset="-127"/>
                <a:ea typeface="HY나무M" panose="02030600000101010101" pitchFamily="18" charset="-127"/>
              </a:rPr>
              <a:t> 아톰의 탄생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3700F0-2EE5-442E-8EE3-B61F037C26E9}"/>
              </a:ext>
            </a:extLst>
          </p:cNvPr>
          <p:cNvSpPr/>
          <p:nvPr/>
        </p:nvSpPr>
        <p:spPr>
          <a:xfrm flipH="1">
            <a:off x="822960" y="447040"/>
            <a:ext cx="152400" cy="822960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3D061D-9CF7-4830-B980-5047F99DE522}"/>
              </a:ext>
            </a:extLst>
          </p:cNvPr>
          <p:cNvSpPr/>
          <p:nvPr/>
        </p:nvSpPr>
        <p:spPr>
          <a:xfrm>
            <a:off x="3166713" y="2439372"/>
            <a:ext cx="5516880" cy="1979256"/>
          </a:xfrm>
          <a:prstGeom prst="rect">
            <a:avLst/>
          </a:prstGeom>
          <a:solidFill>
            <a:srgbClr val="FB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HY나무M" panose="02030600000101010101" pitchFamily="18" charset="-127"/>
                <a:ea typeface="HY나무M" panose="02030600000101010101" pitchFamily="18" charset="-127"/>
              </a:rPr>
              <a:t>https://www.youtube.com/watch?v=jIcBwDn91eI</a:t>
            </a:r>
            <a:endParaRPr lang="ko-KR" altLang="en-US" sz="2800" dirty="0">
              <a:solidFill>
                <a:schemeClr val="tx1"/>
              </a:solidFill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7819B60A-CF8F-4F5D-8439-756D38CB7420}"/>
              </a:ext>
            </a:extLst>
          </p:cNvPr>
          <p:cNvSpPr/>
          <p:nvPr/>
        </p:nvSpPr>
        <p:spPr>
          <a:xfrm>
            <a:off x="2318085" y="5379310"/>
            <a:ext cx="848628" cy="7685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C5D3D-D930-4A27-BB1C-684D5409FF7D}"/>
              </a:ext>
            </a:extLst>
          </p:cNvPr>
          <p:cNvSpPr txBox="1"/>
          <p:nvPr/>
        </p:nvSpPr>
        <p:spPr>
          <a:xfrm>
            <a:off x="3769093" y="5525065"/>
            <a:ext cx="50917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latin typeface="HY나무M" panose="02030600000101010101" pitchFamily="18" charset="-127"/>
                <a:ea typeface="HY나무M" panose="02030600000101010101" pitchFamily="18" charset="-127"/>
              </a:rPr>
              <a:t>최초 텔레비전 방송 철완 아톰</a:t>
            </a:r>
            <a:endParaRPr lang="ko-KR" altLang="en-US" sz="2500" dirty="0">
              <a:latin typeface="HY나무M" panose="02030600000101010101" pitchFamily="18" charset="-127"/>
              <a:ea typeface="HY나무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9222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882</Words>
  <Application>Microsoft Office PowerPoint</Application>
  <PresentationFormat>와이드스크린</PresentationFormat>
  <Paragraphs>132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HY나무M</vt:lpstr>
      <vt:lpstr>맑은 고딕</vt:lpstr>
      <vt:lpstr>Arial</vt:lpstr>
      <vt:lpstr>Office 테마</vt:lpstr>
      <vt:lpstr>일본문화산업의 발전과정과 특징</vt:lpstr>
      <vt:lpstr>목차</vt:lpstr>
      <vt:lpstr>PowerPoint 프레젠테이션</vt:lpstr>
      <vt:lpstr> 애니메이션의 역사</vt:lpstr>
      <vt:lpstr>PowerPoint 프레젠테이션</vt:lpstr>
      <vt:lpstr>PowerPoint 프레젠테이션</vt:lpstr>
      <vt:lpstr>PowerPoint 프레젠테이션</vt:lpstr>
      <vt:lpstr>PowerPoint 프레젠테이션</vt:lpstr>
      <vt:lpstr> 아톰의 탄생</vt:lpstr>
      <vt:lpstr>PowerPoint 프레젠테이션</vt:lpstr>
      <vt:lpstr>PowerPoint 프레젠테이션</vt:lpstr>
      <vt:lpstr> 애니메이션의 특징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영화의 역사</vt:lpstr>
      <vt:lpstr>PowerPoint 프레젠테이션</vt:lpstr>
      <vt:lpstr>PowerPoint 프레젠테이션</vt:lpstr>
      <vt:lpstr>일본 영화의 특징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일본문화산업의 발전과정과 특징</dc:title>
  <dc:creator>전혜진</dc:creator>
  <cp:lastModifiedBy>dbb05074@naver.com</cp:lastModifiedBy>
  <cp:revision>29</cp:revision>
  <dcterms:created xsi:type="dcterms:W3CDTF">2020-04-15T13:00:29Z</dcterms:created>
  <dcterms:modified xsi:type="dcterms:W3CDTF">2020-04-26T06:57:40Z</dcterms:modified>
</cp:coreProperties>
</file>